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65" r:id="rId9"/>
    <p:sldId id="276" r:id="rId10"/>
    <p:sldId id="277" r:id="rId11"/>
    <p:sldId id="267" r:id="rId12"/>
    <p:sldId id="266" r:id="rId13"/>
    <p:sldId id="268" r:id="rId14"/>
    <p:sldId id="269" r:id="rId15"/>
    <p:sldId id="272" r:id="rId16"/>
    <p:sldId id="270" r:id="rId17"/>
    <p:sldId id="271" r:id="rId18"/>
    <p:sldId id="273" r:id="rId19"/>
    <p:sldId id="274" r:id="rId20"/>
    <p:sldId id="275" r:id="rId21"/>
    <p:sldId id="282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151EE61A-CAAD-497A-9268-F4085EB9C2E6}">
          <p14:sldIdLst>
            <p14:sldId id="256"/>
            <p14:sldId id="257"/>
            <p14:sldId id="258"/>
            <p14:sldId id="260"/>
            <p14:sldId id="261"/>
            <p14:sldId id="263"/>
            <p14:sldId id="264"/>
            <p14:sldId id="265"/>
            <p14:sldId id="276"/>
            <p14:sldId id="277"/>
            <p14:sldId id="267"/>
            <p14:sldId id="266"/>
            <p14:sldId id="268"/>
            <p14:sldId id="269"/>
            <p14:sldId id="272"/>
            <p14:sldId id="270"/>
            <p14:sldId id="271"/>
            <p14:sldId id="273"/>
            <p14:sldId id="274"/>
            <p14:sldId id="275"/>
            <p14:sldId id="282"/>
            <p14:sldId id="278"/>
            <p14:sldId id="279"/>
            <p14:sldId id="280"/>
            <p14:sldId id="281"/>
          </p14:sldIdLst>
        </p14:section>
        <p14:section name="Seção sem Título" id="{890A03FC-74E3-4AFC-8337-75D5452B3BBC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FAZ" initials="S" lastIdx="0" clrIdx="0">
    <p:extLst>
      <p:ext uri="{19B8F6BF-5375-455C-9EA6-DF929625EA0E}">
        <p15:presenceInfo xmlns:p15="http://schemas.microsoft.com/office/powerpoint/2012/main" userId="SEFA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0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pt-BR" sz="1800" b="1" u="none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PREVISÃO DE RECEITAS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Próprias Fundo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Plan1!$A$2:$A$5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Plan1!$B$2:$B$5</c:f>
              <c:numCache>
                <c:formatCode>#,##0.00</c:formatCode>
                <c:ptCount val="4"/>
                <c:pt idx="0">
                  <c:v>33387637.559999999</c:v>
                </c:pt>
                <c:pt idx="1">
                  <c:v>34693202.240000002</c:v>
                </c:pt>
                <c:pt idx="2">
                  <c:v>36051496.689999998</c:v>
                </c:pt>
                <c:pt idx="3">
                  <c:v>37465266.140000001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Transferências Municipais 25%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Plan1!$A$2:$A$5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Plan1!$C$2:$C$5</c:f>
              <c:numCache>
                <c:formatCode>#,##0.00</c:formatCode>
                <c:ptCount val="4"/>
                <c:pt idx="0">
                  <c:v>21907974.210000001</c:v>
                </c:pt>
                <c:pt idx="1">
                  <c:v>22658608.370000001</c:v>
                </c:pt>
                <c:pt idx="2">
                  <c:v>23432013.109999999</c:v>
                </c:pt>
                <c:pt idx="3">
                  <c:v>24228928.52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Outras Receitas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Plan1!$A$2:$A$5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0733432"/>
        <c:axId val="401577824"/>
      </c:barChart>
      <c:catAx>
        <c:axId val="400733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01577824"/>
        <c:crosses val="autoZero"/>
        <c:auto val="1"/>
        <c:lblAlgn val="ctr"/>
        <c:lblOffset val="100"/>
        <c:noMultiLvlLbl val="0"/>
      </c:catAx>
      <c:valAx>
        <c:axId val="401577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0073343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  <a:softEdge rad="12700"/>
    </a:effectLst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BBD35F-FB40-462C-98FB-C5E9AD37956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3408211-F9AB-47C7-AD4E-6B9B029AF14C}">
      <dgm:prSet phldrT="[Texto]" custT="1"/>
      <dgm:spPr/>
      <dgm:t>
        <a:bodyPr/>
        <a:lstStyle/>
        <a:p>
          <a:r>
            <a:rPr lang="pt-BR" sz="2000" dirty="0">
              <a:latin typeface="Candara" pitchFamily="34" charset="0"/>
            </a:rPr>
            <a:t>PLANO PLURIANUAL – PPA - estabelecerá</a:t>
          </a:r>
        </a:p>
      </dgm:t>
    </dgm:pt>
    <dgm:pt modelId="{0137BD9D-898D-4188-807C-BE355DB9CCEE}" type="parTrans" cxnId="{7D72D819-DCAA-4AF6-B17D-6047BA617C9B}">
      <dgm:prSet/>
      <dgm:spPr/>
      <dgm:t>
        <a:bodyPr/>
        <a:lstStyle/>
        <a:p>
          <a:endParaRPr lang="pt-BR"/>
        </a:p>
      </dgm:t>
    </dgm:pt>
    <dgm:pt modelId="{2E4DC057-005D-44C2-B4CD-A74441BEE4B7}" type="sibTrans" cxnId="{7D72D819-DCAA-4AF6-B17D-6047BA617C9B}">
      <dgm:prSet/>
      <dgm:spPr/>
      <dgm:t>
        <a:bodyPr/>
        <a:lstStyle/>
        <a:p>
          <a:endParaRPr lang="pt-BR"/>
        </a:p>
      </dgm:t>
    </dgm:pt>
    <dgm:pt modelId="{A4C46CD7-1550-4E3E-A372-B83ECAE5F0D3}">
      <dgm:prSet phldrT="[Texto]" custT="1"/>
      <dgm:spPr/>
      <dgm:t>
        <a:bodyPr/>
        <a:lstStyle/>
        <a:p>
          <a:r>
            <a:rPr lang="pt-BR" sz="2000" dirty="0">
              <a:latin typeface="Candara" pitchFamily="34" charset="0"/>
            </a:rPr>
            <a:t>DIRETRIZES</a:t>
          </a:r>
        </a:p>
      </dgm:t>
    </dgm:pt>
    <dgm:pt modelId="{4654DC2A-AD46-4A25-8E79-55DE271DBBC4}" type="parTrans" cxnId="{962D40FF-2365-423F-A5A3-13A3BBE3B321}">
      <dgm:prSet/>
      <dgm:spPr/>
      <dgm:t>
        <a:bodyPr/>
        <a:lstStyle/>
        <a:p>
          <a:endParaRPr lang="pt-BR"/>
        </a:p>
      </dgm:t>
    </dgm:pt>
    <dgm:pt modelId="{4FD4B217-B022-4784-AE87-F002F28DD73E}" type="sibTrans" cxnId="{962D40FF-2365-423F-A5A3-13A3BBE3B321}">
      <dgm:prSet/>
      <dgm:spPr/>
      <dgm:t>
        <a:bodyPr/>
        <a:lstStyle/>
        <a:p>
          <a:endParaRPr lang="pt-BR"/>
        </a:p>
      </dgm:t>
    </dgm:pt>
    <dgm:pt modelId="{BB8090EC-33D1-4632-AFDD-B30B6F2590FD}">
      <dgm:prSet phldrT="[Texto]" custT="1"/>
      <dgm:spPr/>
      <dgm:t>
        <a:bodyPr/>
        <a:lstStyle/>
        <a:p>
          <a:r>
            <a:rPr lang="pt-BR" sz="2000" dirty="0">
              <a:latin typeface="Candara" pitchFamily="34" charset="0"/>
            </a:rPr>
            <a:t>OBJETIVOS</a:t>
          </a:r>
        </a:p>
      </dgm:t>
    </dgm:pt>
    <dgm:pt modelId="{64F46ABC-6BF9-4AFD-A185-BB766F5170AF}" type="parTrans" cxnId="{06D444B5-257A-463D-AE30-F891F0384E36}">
      <dgm:prSet/>
      <dgm:spPr/>
      <dgm:t>
        <a:bodyPr/>
        <a:lstStyle/>
        <a:p>
          <a:endParaRPr lang="pt-BR"/>
        </a:p>
      </dgm:t>
    </dgm:pt>
    <dgm:pt modelId="{696767CB-5EF7-4A3E-B992-376DB9F82433}" type="sibTrans" cxnId="{06D444B5-257A-463D-AE30-F891F0384E36}">
      <dgm:prSet/>
      <dgm:spPr/>
      <dgm:t>
        <a:bodyPr/>
        <a:lstStyle/>
        <a:p>
          <a:endParaRPr lang="pt-BR"/>
        </a:p>
      </dgm:t>
    </dgm:pt>
    <dgm:pt modelId="{0BD6D270-E5A5-4217-9009-DEA8B7ECDB5C}">
      <dgm:prSet phldrT="[Texto]" custT="1"/>
      <dgm:spPr/>
      <dgm:t>
        <a:bodyPr/>
        <a:lstStyle/>
        <a:p>
          <a:pPr>
            <a:spcAft>
              <a:spcPts val="0"/>
            </a:spcAft>
          </a:pPr>
          <a:r>
            <a:rPr lang="pt-BR" sz="2000" dirty="0">
              <a:latin typeface="Candara" pitchFamily="34" charset="0"/>
            </a:rPr>
            <a:t>METAS</a:t>
          </a:r>
        </a:p>
        <a:p>
          <a:pPr>
            <a:spcAft>
              <a:spcPts val="0"/>
            </a:spcAft>
          </a:pPr>
          <a:r>
            <a:rPr lang="pt-BR" sz="2000" dirty="0">
              <a:latin typeface="Candara" pitchFamily="34" charset="0"/>
            </a:rPr>
            <a:t>DA  ADMINISTRAÇÃO PÚBLICA</a:t>
          </a:r>
        </a:p>
      </dgm:t>
    </dgm:pt>
    <dgm:pt modelId="{37C32B59-BC8F-49C6-8AD2-D9F59D3D4C57}" type="parTrans" cxnId="{55E7D3EF-0BF4-4D1C-8828-DC84BE4B73D2}">
      <dgm:prSet/>
      <dgm:spPr/>
      <dgm:t>
        <a:bodyPr/>
        <a:lstStyle/>
        <a:p>
          <a:endParaRPr lang="pt-BR"/>
        </a:p>
      </dgm:t>
    </dgm:pt>
    <dgm:pt modelId="{85FA959C-4F44-4FB5-B01C-68494DCF1A13}" type="sibTrans" cxnId="{55E7D3EF-0BF4-4D1C-8828-DC84BE4B73D2}">
      <dgm:prSet/>
      <dgm:spPr/>
      <dgm:t>
        <a:bodyPr/>
        <a:lstStyle/>
        <a:p>
          <a:endParaRPr lang="pt-BR"/>
        </a:p>
      </dgm:t>
    </dgm:pt>
    <dgm:pt modelId="{A8696BC3-6CF8-4CEC-B11A-E89539F6CE19}" type="pres">
      <dgm:prSet presAssocID="{05BBD35F-FB40-462C-98FB-C5E9AD37956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86A4420-EDB1-4215-B21E-D9FCA1744CDA}" type="pres">
      <dgm:prSet presAssocID="{13408211-F9AB-47C7-AD4E-6B9B029AF14C}" presName="hierRoot1" presStyleCnt="0">
        <dgm:presLayoutVars>
          <dgm:hierBranch val="init"/>
        </dgm:presLayoutVars>
      </dgm:prSet>
      <dgm:spPr/>
    </dgm:pt>
    <dgm:pt modelId="{F8679B05-B921-4D3D-8320-A80F5A5A385A}" type="pres">
      <dgm:prSet presAssocID="{13408211-F9AB-47C7-AD4E-6B9B029AF14C}" presName="rootComposite1" presStyleCnt="0"/>
      <dgm:spPr/>
    </dgm:pt>
    <dgm:pt modelId="{FF116CB2-2F81-45C3-924B-AC4AF22D26B7}" type="pres">
      <dgm:prSet presAssocID="{13408211-F9AB-47C7-AD4E-6B9B029AF14C}" presName="rootText1" presStyleLbl="node0" presStyleIdx="0" presStyleCnt="1" custScaleX="183324" custScaleY="89671" custLinFactNeighborX="-2182" custLinFactNeighborY="-185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BA8CC97-78E0-4625-94CC-4E5FE4D18321}" type="pres">
      <dgm:prSet presAssocID="{13408211-F9AB-47C7-AD4E-6B9B029AF14C}" presName="rootConnector1" presStyleLbl="node1" presStyleIdx="0" presStyleCnt="0"/>
      <dgm:spPr/>
      <dgm:t>
        <a:bodyPr/>
        <a:lstStyle/>
        <a:p>
          <a:endParaRPr lang="pt-BR"/>
        </a:p>
      </dgm:t>
    </dgm:pt>
    <dgm:pt modelId="{2213A878-D07A-497C-A701-D369285F3208}" type="pres">
      <dgm:prSet presAssocID="{13408211-F9AB-47C7-AD4E-6B9B029AF14C}" presName="hierChild2" presStyleCnt="0"/>
      <dgm:spPr/>
    </dgm:pt>
    <dgm:pt modelId="{A7C240A9-6B55-4B10-AA97-D7A9771B60A1}" type="pres">
      <dgm:prSet presAssocID="{4654DC2A-AD46-4A25-8E79-55DE271DBBC4}" presName="Name37" presStyleLbl="parChTrans1D2" presStyleIdx="0" presStyleCnt="3"/>
      <dgm:spPr/>
      <dgm:t>
        <a:bodyPr/>
        <a:lstStyle/>
        <a:p>
          <a:endParaRPr lang="pt-BR"/>
        </a:p>
      </dgm:t>
    </dgm:pt>
    <dgm:pt modelId="{4AA0FFC7-3A11-46BF-9D79-F5E37BD5AAF8}" type="pres">
      <dgm:prSet presAssocID="{A4C46CD7-1550-4E3E-A372-B83ECAE5F0D3}" presName="hierRoot2" presStyleCnt="0">
        <dgm:presLayoutVars>
          <dgm:hierBranch val="init"/>
        </dgm:presLayoutVars>
      </dgm:prSet>
      <dgm:spPr/>
    </dgm:pt>
    <dgm:pt modelId="{5DF21D51-3447-436A-AF18-58E35C0568EE}" type="pres">
      <dgm:prSet presAssocID="{A4C46CD7-1550-4E3E-A372-B83ECAE5F0D3}" presName="rootComposite" presStyleCnt="0"/>
      <dgm:spPr/>
    </dgm:pt>
    <dgm:pt modelId="{32270BAD-B662-4A1C-BEF9-A3AD900EB493}" type="pres">
      <dgm:prSet presAssocID="{A4C46CD7-1550-4E3E-A372-B83ECAE5F0D3}" presName="rootText" presStyleLbl="node2" presStyleIdx="0" presStyleCnt="3" custScaleX="11171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3680862-F4A6-4B7B-8F10-45597FAD547A}" type="pres">
      <dgm:prSet presAssocID="{A4C46CD7-1550-4E3E-A372-B83ECAE5F0D3}" presName="rootConnector" presStyleLbl="node2" presStyleIdx="0" presStyleCnt="3"/>
      <dgm:spPr/>
      <dgm:t>
        <a:bodyPr/>
        <a:lstStyle/>
        <a:p>
          <a:endParaRPr lang="pt-BR"/>
        </a:p>
      </dgm:t>
    </dgm:pt>
    <dgm:pt modelId="{D9FD8B88-7F06-488B-B16E-A9E4E5D212B6}" type="pres">
      <dgm:prSet presAssocID="{A4C46CD7-1550-4E3E-A372-B83ECAE5F0D3}" presName="hierChild4" presStyleCnt="0"/>
      <dgm:spPr/>
    </dgm:pt>
    <dgm:pt modelId="{814DB5FD-BE3F-42CB-B92F-3DB0A957C025}" type="pres">
      <dgm:prSet presAssocID="{A4C46CD7-1550-4E3E-A372-B83ECAE5F0D3}" presName="hierChild5" presStyleCnt="0"/>
      <dgm:spPr/>
    </dgm:pt>
    <dgm:pt modelId="{2365FDDE-DA8F-436D-8999-27DD020CBFE3}" type="pres">
      <dgm:prSet presAssocID="{64F46ABC-6BF9-4AFD-A185-BB766F5170AF}" presName="Name37" presStyleLbl="parChTrans1D2" presStyleIdx="1" presStyleCnt="3"/>
      <dgm:spPr/>
      <dgm:t>
        <a:bodyPr/>
        <a:lstStyle/>
        <a:p>
          <a:endParaRPr lang="pt-BR"/>
        </a:p>
      </dgm:t>
    </dgm:pt>
    <dgm:pt modelId="{E8E6E7CE-30B2-4CA1-B8B9-550F42EBAEED}" type="pres">
      <dgm:prSet presAssocID="{BB8090EC-33D1-4632-AFDD-B30B6F2590FD}" presName="hierRoot2" presStyleCnt="0">
        <dgm:presLayoutVars>
          <dgm:hierBranch val="init"/>
        </dgm:presLayoutVars>
      </dgm:prSet>
      <dgm:spPr/>
    </dgm:pt>
    <dgm:pt modelId="{E950587E-BC8F-42DF-822B-B8329722A629}" type="pres">
      <dgm:prSet presAssocID="{BB8090EC-33D1-4632-AFDD-B30B6F2590FD}" presName="rootComposite" presStyleCnt="0"/>
      <dgm:spPr/>
    </dgm:pt>
    <dgm:pt modelId="{AAEB6CB1-6806-4270-A230-B3AA3387DFED}" type="pres">
      <dgm:prSet presAssocID="{BB8090EC-33D1-4632-AFDD-B30B6F2590FD}" presName="rootText" presStyleLbl="node2" presStyleIdx="1" presStyleCnt="3" custScaleX="10977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837A7EE-E7B1-47F4-A76E-570E2E1BFD88}" type="pres">
      <dgm:prSet presAssocID="{BB8090EC-33D1-4632-AFDD-B30B6F2590FD}" presName="rootConnector" presStyleLbl="node2" presStyleIdx="1" presStyleCnt="3"/>
      <dgm:spPr/>
      <dgm:t>
        <a:bodyPr/>
        <a:lstStyle/>
        <a:p>
          <a:endParaRPr lang="pt-BR"/>
        </a:p>
      </dgm:t>
    </dgm:pt>
    <dgm:pt modelId="{59B81885-FDBB-4D44-8C1D-FA5267518B96}" type="pres">
      <dgm:prSet presAssocID="{BB8090EC-33D1-4632-AFDD-B30B6F2590FD}" presName="hierChild4" presStyleCnt="0"/>
      <dgm:spPr/>
    </dgm:pt>
    <dgm:pt modelId="{F803F96F-61D5-477D-B287-6F2BDFC8D780}" type="pres">
      <dgm:prSet presAssocID="{BB8090EC-33D1-4632-AFDD-B30B6F2590FD}" presName="hierChild5" presStyleCnt="0"/>
      <dgm:spPr/>
    </dgm:pt>
    <dgm:pt modelId="{C347FA47-0785-4036-B545-F6F23918E08E}" type="pres">
      <dgm:prSet presAssocID="{37C32B59-BC8F-49C6-8AD2-D9F59D3D4C57}" presName="Name37" presStyleLbl="parChTrans1D2" presStyleIdx="2" presStyleCnt="3"/>
      <dgm:spPr/>
      <dgm:t>
        <a:bodyPr/>
        <a:lstStyle/>
        <a:p>
          <a:endParaRPr lang="pt-BR"/>
        </a:p>
      </dgm:t>
    </dgm:pt>
    <dgm:pt modelId="{794889D3-C541-48F0-AE79-794CF1BCFFC5}" type="pres">
      <dgm:prSet presAssocID="{0BD6D270-E5A5-4217-9009-DEA8B7ECDB5C}" presName="hierRoot2" presStyleCnt="0">
        <dgm:presLayoutVars>
          <dgm:hierBranch val="init"/>
        </dgm:presLayoutVars>
      </dgm:prSet>
      <dgm:spPr/>
    </dgm:pt>
    <dgm:pt modelId="{AE12B095-76FA-40FB-BA9C-B1851B3A7183}" type="pres">
      <dgm:prSet presAssocID="{0BD6D270-E5A5-4217-9009-DEA8B7ECDB5C}" presName="rootComposite" presStyleCnt="0"/>
      <dgm:spPr/>
    </dgm:pt>
    <dgm:pt modelId="{B1E92A1C-107A-47E9-B5BF-C6D0DAEE1A8C}" type="pres">
      <dgm:prSet presAssocID="{0BD6D270-E5A5-4217-9009-DEA8B7ECDB5C}" presName="rootText" presStyleLbl="node2" presStyleIdx="2" presStyleCnt="3" custScaleX="13710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21641DA-E26B-4FD2-9C6B-10C799197FF9}" type="pres">
      <dgm:prSet presAssocID="{0BD6D270-E5A5-4217-9009-DEA8B7ECDB5C}" presName="rootConnector" presStyleLbl="node2" presStyleIdx="2" presStyleCnt="3"/>
      <dgm:spPr/>
      <dgm:t>
        <a:bodyPr/>
        <a:lstStyle/>
        <a:p>
          <a:endParaRPr lang="pt-BR"/>
        </a:p>
      </dgm:t>
    </dgm:pt>
    <dgm:pt modelId="{FE04FBA0-5FF7-434B-B8A6-AB6D4AE0EC48}" type="pres">
      <dgm:prSet presAssocID="{0BD6D270-E5A5-4217-9009-DEA8B7ECDB5C}" presName="hierChild4" presStyleCnt="0"/>
      <dgm:spPr/>
    </dgm:pt>
    <dgm:pt modelId="{F3D35493-246D-452C-BBA6-2C1ECCD19046}" type="pres">
      <dgm:prSet presAssocID="{0BD6D270-E5A5-4217-9009-DEA8B7ECDB5C}" presName="hierChild5" presStyleCnt="0"/>
      <dgm:spPr/>
    </dgm:pt>
    <dgm:pt modelId="{24AC50A1-930B-42A3-8EC6-D799D1E10BF5}" type="pres">
      <dgm:prSet presAssocID="{13408211-F9AB-47C7-AD4E-6B9B029AF14C}" presName="hierChild3" presStyleCnt="0"/>
      <dgm:spPr/>
    </dgm:pt>
  </dgm:ptLst>
  <dgm:cxnLst>
    <dgm:cxn modelId="{15620FBF-9F07-47B0-AEE0-00E986C52804}" type="presOf" srcId="{A4C46CD7-1550-4E3E-A372-B83ECAE5F0D3}" destId="{B3680862-F4A6-4B7B-8F10-45597FAD547A}" srcOrd="1" destOrd="0" presId="urn:microsoft.com/office/officeart/2005/8/layout/orgChart1"/>
    <dgm:cxn modelId="{7D72D819-DCAA-4AF6-B17D-6047BA617C9B}" srcId="{05BBD35F-FB40-462C-98FB-C5E9AD379566}" destId="{13408211-F9AB-47C7-AD4E-6B9B029AF14C}" srcOrd="0" destOrd="0" parTransId="{0137BD9D-898D-4188-807C-BE355DB9CCEE}" sibTransId="{2E4DC057-005D-44C2-B4CD-A74441BEE4B7}"/>
    <dgm:cxn modelId="{5BF0ED0D-C3B3-4D51-8496-402AB86A02DE}" type="presOf" srcId="{05BBD35F-FB40-462C-98FB-C5E9AD379566}" destId="{A8696BC3-6CF8-4CEC-B11A-E89539F6CE19}" srcOrd="0" destOrd="0" presId="urn:microsoft.com/office/officeart/2005/8/layout/orgChart1"/>
    <dgm:cxn modelId="{9748D119-1D88-4CB1-AE05-637453BB59D5}" type="presOf" srcId="{64F46ABC-6BF9-4AFD-A185-BB766F5170AF}" destId="{2365FDDE-DA8F-436D-8999-27DD020CBFE3}" srcOrd="0" destOrd="0" presId="urn:microsoft.com/office/officeart/2005/8/layout/orgChart1"/>
    <dgm:cxn modelId="{3D3081ED-70D2-4808-BD31-81A8D10CDED4}" type="presOf" srcId="{BB8090EC-33D1-4632-AFDD-B30B6F2590FD}" destId="{AAEB6CB1-6806-4270-A230-B3AA3387DFED}" srcOrd="0" destOrd="0" presId="urn:microsoft.com/office/officeart/2005/8/layout/orgChart1"/>
    <dgm:cxn modelId="{562E69B4-4F3A-4A22-AA49-ABDEE969E4D4}" type="presOf" srcId="{4654DC2A-AD46-4A25-8E79-55DE271DBBC4}" destId="{A7C240A9-6B55-4B10-AA97-D7A9771B60A1}" srcOrd="0" destOrd="0" presId="urn:microsoft.com/office/officeart/2005/8/layout/orgChart1"/>
    <dgm:cxn modelId="{55E7D3EF-0BF4-4D1C-8828-DC84BE4B73D2}" srcId="{13408211-F9AB-47C7-AD4E-6B9B029AF14C}" destId="{0BD6D270-E5A5-4217-9009-DEA8B7ECDB5C}" srcOrd="2" destOrd="0" parTransId="{37C32B59-BC8F-49C6-8AD2-D9F59D3D4C57}" sibTransId="{85FA959C-4F44-4FB5-B01C-68494DCF1A13}"/>
    <dgm:cxn modelId="{8B61427C-D5B2-4753-AE18-72C349FD0A58}" type="presOf" srcId="{37C32B59-BC8F-49C6-8AD2-D9F59D3D4C57}" destId="{C347FA47-0785-4036-B545-F6F23918E08E}" srcOrd="0" destOrd="0" presId="urn:microsoft.com/office/officeart/2005/8/layout/orgChart1"/>
    <dgm:cxn modelId="{FEF1D53D-75AA-4C25-9422-8350277514DA}" type="presOf" srcId="{13408211-F9AB-47C7-AD4E-6B9B029AF14C}" destId="{8BA8CC97-78E0-4625-94CC-4E5FE4D18321}" srcOrd="1" destOrd="0" presId="urn:microsoft.com/office/officeart/2005/8/layout/orgChart1"/>
    <dgm:cxn modelId="{476B27AB-7A6B-423C-AC30-E466A84CB9D4}" type="presOf" srcId="{13408211-F9AB-47C7-AD4E-6B9B029AF14C}" destId="{FF116CB2-2F81-45C3-924B-AC4AF22D26B7}" srcOrd="0" destOrd="0" presId="urn:microsoft.com/office/officeart/2005/8/layout/orgChart1"/>
    <dgm:cxn modelId="{06D444B5-257A-463D-AE30-F891F0384E36}" srcId="{13408211-F9AB-47C7-AD4E-6B9B029AF14C}" destId="{BB8090EC-33D1-4632-AFDD-B30B6F2590FD}" srcOrd="1" destOrd="0" parTransId="{64F46ABC-6BF9-4AFD-A185-BB766F5170AF}" sibTransId="{696767CB-5EF7-4A3E-B992-376DB9F82433}"/>
    <dgm:cxn modelId="{A40ADEC6-665F-4526-B7E8-72BBAF74323C}" type="presOf" srcId="{A4C46CD7-1550-4E3E-A372-B83ECAE5F0D3}" destId="{32270BAD-B662-4A1C-BEF9-A3AD900EB493}" srcOrd="0" destOrd="0" presId="urn:microsoft.com/office/officeart/2005/8/layout/orgChart1"/>
    <dgm:cxn modelId="{962D40FF-2365-423F-A5A3-13A3BBE3B321}" srcId="{13408211-F9AB-47C7-AD4E-6B9B029AF14C}" destId="{A4C46CD7-1550-4E3E-A372-B83ECAE5F0D3}" srcOrd="0" destOrd="0" parTransId="{4654DC2A-AD46-4A25-8E79-55DE271DBBC4}" sibTransId="{4FD4B217-B022-4784-AE87-F002F28DD73E}"/>
    <dgm:cxn modelId="{660CE708-FE75-4EAC-AAF8-43031FCC38EA}" type="presOf" srcId="{0BD6D270-E5A5-4217-9009-DEA8B7ECDB5C}" destId="{921641DA-E26B-4FD2-9C6B-10C799197FF9}" srcOrd="1" destOrd="0" presId="urn:microsoft.com/office/officeart/2005/8/layout/orgChart1"/>
    <dgm:cxn modelId="{9C4EFB54-0F7D-438F-B774-CA858B581CCC}" type="presOf" srcId="{0BD6D270-E5A5-4217-9009-DEA8B7ECDB5C}" destId="{B1E92A1C-107A-47E9-B5BF-C6D0DAEE1A8C}" srcOrd="0" destOrd="0" presId="urn:microsoft.com/office/officeart/2005/8/layout/orgChart1"/>
    <dgm:cxn modelId="{B2A10DCC-C87F-4881-9B3B-84F14805D559}" type="presOf" srcId="{BB8090EC-33D1-4632-AFDD-B30B6F2590FD}" destId="{C837A7EE-E7B1-47F4-A76E-570E2E1BFD88}" srcOrd="1" destOrd="0" presId="urn:microsoft.com/office/officeart/2005/8/layout/orgChart1"/>
    <dgm:cxn modelId="{35E08A27-76D1-4F92-8F6F-AD06D2FE96E8}" type="presParOf" srcId="{A8696BC3-6CF8-4CEC-B11A-E89539F6CE19}" destId="{B86A4420-EDB1-4215-B21E-D9FCA1744CDA}" srcOrd="0" destOrd="0" presId="urn:microsoft.com/office/officeart/2005/8/layout/orgChart1"/>
    <dgm:cxn modelId="{A5502E6C-5E50-447F-B40C-B5E1CE05CC86}" type="presParOf" srcId="{B86A4420-EDB1-4215-B21E-D9FCA1744CDA}" destId="{F8679B05-B921-4D3D-8320-A80F5A5A385A}" srcOrd="0" destOrd="0" presId="urn:microsoft.com/office/officeart/2005/8/layout/orgChart1"/>
    <dgm:cxn modelId="{8615CB79-1FA1-48DA-9A93-3F7B18531068}" type="presParOf" srcId="{F8679B05-B921-4D3D-8320-A80F5A5A385A}" destId="{FF116CB2-2F81-45C3-924B-AC4AF22D26B7}" srcOrd="0" destOrd="0" presId="urn:microsoft.com/office/officeart/2005/8/layout/orgChart1"/>
    <dgm:cxn modelId="{E27C4EFF-EB16-4631-B5A0-742BC3F36537}" type="presParOf" srcId="{F8679B05-B921-4D3D-8320-A80F5A5A385A}" destId="{8BA8CC97-78E0-4625-94CC-4E5FE4D18321}" srcOrd="1" destOrd="0" presId="urn:microsoft.com/office/officeart/2005/8/layout/orgChart1"/>
    <dgm:cxn modelId="{F5376AD2-6FB7-44B4-B5DC-ED88BAC093D1}" type="presParOf" srcId="{B86A4420-EDB1-4215-B21E-D9FCA1744CDA}" destId="{2213A878-D07A-497C-A701-D369285F3208}" srcOrd="1" destOrd="0" presId="urn:microsoft.com/office/officeart/2005/8/layout/orgChart1"/>
    <dgm:cxn modelId="{39CA77E0-F8A0-4520-88FB-A389F612D0E5}" type="presParOf" srcId="{2213A878-D07A-497C-A701-D369285F3208}" destId="{A7C240A9-6B55-4B10-AA97-D7A9771B60A1}" srcOrd="0" destOrd="0" presId="urn:microsoft.com/office/officeart/2005/8/layout/orgChart1"/>
    <dgm:cxn modelId="{4C2733F0-3642-415F-9ECE-E8C392061C64}" type="presParOf" srcId="{2213A878-D07A-497C-A701-D369285F3208}" destId="{4AA0FFC7-3A11-46BF-9D79-F5E37BD5AAF8}" srcOrd="1" destOrd="0" presId="urn:microsoft.com/office/officeart/2005/8/layout/orgChart1"/>
    <dgm:cxn modelId="{0D80F7D3-FED1-40B2-8BFB-8179A7AD6729}" type="presParOf" srcId="{4AA0FFC7-3A11-46BF-9D79-F5E37BD5AAF8}" destId="{5DF21D51-3447-436A-AF18-58E35C0568EE}" srcOrd="0" destOrd="0" presId="urn:microsoft.com/office/officeart/2005/8/layout/orgChart1"/>
    <dgm:cxn modelId="{48E0A8E8-4904-4901-965E-3A0C31EC7FD8}" type="presParOf" srcId="{5DF21D51-3447-436A-AF18-58E35C0568EE}" destId="{32270BAD-B662-4A1C-BEF9-A3AD900EB493}" srcOrd="0" destOrd="0" presId="urn:microsoft.com/office/officeart/2005/8/layout/orgChart1"/>
    <dgm:cxn modelId="{9455F8AE-9E5C-4907-8A99-67039FA1C0DC}" type="presParOf" srcId="{5DF21D51-3447-436A-AF18-58E35C0568EE}" destId="{B3680862-F4A6-4B7B-8F10-45597FAD547A}" srcOrd="1" destOrd="0" presId="urn:microsoft.com/office/officeart/2005/8/layout/orgChart1"/>
    <dgm:cxn modelId="{50281131-6BDC-49BE-A2FC-1F54647ADB3B}" type="presParOf" srcId="{4AA0FFC7-3A11-46BF-9D79-F5E37BD5AAF8}" destId="{D9FD8B88-7F06-488B-B16E-A9E4E5D212B6}" srcOrd="1" destOrd="0" presId="urn:microsoft.com/office/officeart/2005/8/layout/orgChart1"/>
    <dgm:cxn modelId="{FC7059C2-7A69-48E2-83C6-DCD9182A619A}" type="presParOf" srcId="{4AA0FFC7-3A11-46BF-9D79-F5E37BD5AAF8}" destId="{814DB5FD-BE3F-42CB-B92F-3DB0A957C025}" srcOrd="2" destOrd="0" presId="urn:microsoft.com/office/officeart/2005/8/layout/orgChart1"/>
    <dgm:cxn modelId="{B2C36DAA-58D9-4117-A967-84E54CC67DE3}" type="presParOf" srcId="{2213A878-D07A-497C-A701-D369285F3208}" destId="{2365FDDE-DA8F-436D-8999-27DD020CBFE3}" srcOrd="2" destOrd="0" presId="urn:microsoft.com/office/officeart/2005/8/layout/orgChart1"/>
    <dgm:cxn modelId="{06A086B0-BD56-4142-98F3-437E426F1AF0}" type="presParOf" srcId="{2213A878-D07A-497C-A701-D369285F3208}" destId="{E8E6E7CE-30B2-4CA1-B8B9-550F42EBAEED}" srcOrd="3" destOrd="0" presId="urn:microsoft.com/office/officeart/2005/8/layout/orgChart1"/>
    <dgm:cxn modelId="{79416146-5A59-4200-B093-B09848F91E57}" type="presParOf" srcId="{E8E6E7CE-30B2-4CA1-B8B9-550F42EBAEED}" destId="{E950587E-BC8F-42DF-822B-B8329722A629}" srcOrd="0" destOrd="0" presId="urn:microsoft.com/office/officeart/2005/8/layout/orgChart1"/>
    <dgm:cxn modelId="{E304B868-4209-43D6-AAF0-8A43C950CBE0}" type="presParOf" srcId="{E950587E-BC8F-42DF-822B-B8329722A629}" destId="{AAEB6CB1-6806-4270-A230-B3AA3387DFED}" srcOrd="0" destOrd="0" presId="urn:microsoft.com/office/officeart/2005/8/layout/orgChart1"/>
    <dgm:cxn modelId="{E623DE0F-C4B7-4F54-92A7-FB6090FAE8EA}" type="presParOf" srcId="{E950587E-BC8F-42DF-822B-B8329722A629}" destId="{C837A7EE-E7B1-47F4-A76E-570E2E1BFD88}" srcOrd="1" destOrd="0" presId="urn:microsoft.com/office/officeart/2005/8/layout/orgChart1"/>
    <dgm:cxn modelId="{F1DC5694-6704-4132-8CBA-5748D41258FA}" type="presParOf" srcId="{E8E6E7CE-30B2-4CA1-B8B9-550F42EBAEED}" destId="{59B81885-FDBB-4D44-8C1D-FA5267518B96}" srcOrd="1" destOrd="0" presId="urn:microsoft.com/office/officeart/2005/8/layout/orgChart1"/>
    <dgm:cxn modelId="{7CA00442-1F93-4E67-9DC9-83117C8C56E6}" type="presParOf" srcId="{E8E6E7CE-30B2-4CA1-B8B9-550F42EBAEED}" destId="{F803F96F-61D5-477D-B287-6F2BDFC8D780}" srcOrd="2" destOrd="0" presId="urn:microsoft.com/office/officeart/2005/8/layout/orgChart1"/>
    <dgm:cxn modelId="{7CE1BEF8-3E2B-47D1-9539-140BF3DAC713}" type="presParOf" srcId="{2213A878-D07A-497C-A701-D369285F3208}" destId="{C347FA47-0785-4036-B545-F6F23918E08E}" srcOrd="4" destOrd="0" presId="urn:microsoft.com/office/officeart/2005/8/layout/orgChart1"/>
    <dgm:cxn modelId="{3600D4A3-8C2F-4C45-A435-F4C2D8D219CC}" type="presParOf" srcId="{2213A878-D07A-497C-A701-D369285F3208}" destId="{794889D3-C541-48F0-AE79-794CF1BCFFC5}" srcOrd="5" destOrd="0" presId="urn:microsoft.com/office/officeart/2005/8/layout/orgChart1"/>
    <dgm:cxn modelId="{1FF36A34-B6FC-4E0C-8465-12C898FA6814}" type="presParOf" srcId="{794889D3-C541-48F0-AE79-794CF1BCFFC5}" destId="{AE12B095-76FA-40FB-BA9C-B1851B3A7183}" srcOrd="0" destOrd="0" presId="urn:microsoft.com/office/officeart/2005/8/layout/orgChart1"/>
    <dgm:cxn modelId="{939CB8A9-4DA7-4DDF-8FE5-2EF9929D1995}" type="presParOf" srcId="{AE12B095-76FA-40FB-BA9C-B1851B3A7183}" destId="{B1E92A1C-107A-47E9-B5BF-C6D0DAEE1A8C}" srcOrd="0" destOrd="0" presId="urn:microsoft.com/office/officeart/2005/8/layout/orgChart1"/>
    <dgm:cxn modelId="{AF0B9E0F-6E28-4FAA-80D2-A8522566C291}" type="presParOf" srcId="{AE12B095-76FA-40FB-BA9C-B1851B3A7183}" destId="{921641DA-E26B-4FD2-9C6B-10C799197FF9}" srcOrd="1" destOrd="0" presId="urn:microsoft.com/office/officeart/2005/8/layout/orgChart1"/>
    <dgm:cxn modelId="{38B8AC74-DB50-4994-99B8-F5C17F75A501}" type="presParOf" srcId="{794889D3-C541-48F0-AE79-794CF1BCFFC5}" destId="{FE04FBA0-5FF7-434B-B8A6-AB6D4AE0EC48}" srcOrd="1" destOrd="0" presId="urn:microsoft.com/office/officeart/2005/8/layout/orgChart1"/>
    <dgm:cxn modelId="{2969EC35-DA39-49D5-95E5-A733216B48FE}" type="presParOf" srcId="{794889D3-C541-48F0-AE79-794CF1BCFFC5}" destId="{F3D35493-246D-452C-BBA6-2C1ECCD19046}" srcOrd="2" destOrd="0" presId="urn:microsoft.com/office/officeart/2005/8/layout/orgChart1"/>
    <dgm:cxn modelId="{2E39CBBC-2040-4F76-AA7B-818563DF1E2F}" type="presParOf" srcId="{B86A4420-EDB1-4215-B21E-D9FCA1744CDA}" destId="{24AC50A1-930B-42A3-8EC6-D799D1E10BF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1B3208-5716-4875-88A3-AC487D694636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913CC5-DC00-4CC6-BB67-1BA131CD7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7674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73054BCA-5940-40BC-A6CD-F9DFD11C8D3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4824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913CC5-DC00-4CC6-BB67-1BA131CD7CE0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51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068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390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38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0885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99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092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0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860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371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806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433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8231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2432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3903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9879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294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2418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600" y="338400"/>
            <a:ext cx="10969440" cy="1252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609600" y="1604520"/>
            <a:ext cx="10728000" cy="39772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064513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77AD70F-5311-4747-BC96-4FD118232963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87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  <p:sldLayoutId id="2147483838" r:id="rId17"/>
    <p:sldLayoutId id="214748383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priscila.fazenda@penha.sc.gov.br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nde.gov.br/programas/pnate" TargetMode="External"/><Relationship Id="rId3" Type="http://schemas.openxmlformats.org/officeDocument/2006/relationships/hyperlink" Target="http://www.planalto.gov.br/ccivil_03/leis/lcp/lcp101.htm" TargetMode="External"/><Relationship Id="rId7" Type="http://schemas.openxmlformats.org/officeDocument/2006/relationships/hyperlink" Target="https://www.fnde.gov.br/index.php/financiamento/fundeb/sobre-o-plano-ou-programa/funcionamento" TargetMode="External"/><Relationship Id="rId2" Type="http://schemas.openxmlformats.org/officeDocument/2006/relationships/hyperlink" Target="http://www.planalto.gov.br/ccivil_03/constituicao/constituicao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cterj.org.br/" TargetMode="External"/><Relationship Id="rId5" Type="http://schemas.openxmlformats.org/officeDocument/2006/relationships/hyperlink" Target="http://www.planalto.gov.br/ccivil_03/leis/l4320.htm" TargetMode="External"/><Relationship Id="rId10" Type="http://schemas.openxmlformats.org/officeDocument/2006/relationships/hyperlink" Target="https://leismunicipais.com.br/lei-organica-penha-sc" TargetMode="External"/><Relationship Id="rId4" Type="http://schemas.openxmlformats.org/officeDocument/2006/relationships/hyperlink" Target="https://sisweb.tesouro.gov.br/apex/f?p=2501:9::::9:P9_ID_PUBLICACAO:31484" TargetMode="External"/><Relationship Id="rId9" Type="http://schemas.openxmlformats.org/officeDocument/2006/relationships/hyperlink" Target="https://www.fnde.gov.br/programas/pna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PPA</a:t>
            </a:r>
            <a:b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(Plano Plurianual</a:t>
            </a:r>
            <a:r>
              <a:rPr lang="pt-BR" b="1" dirty="0" smtClean="0">
                <a:solidFill>
                  <a:srgbClr val="FF0000"/>
                </a:solidFill>
              </a:rPr>
              <a:t>)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pt-BR" sz="4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pt-BR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09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2541" y="1083958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Art. 165. § 1º - CF</a:t>
            </a:r>
          </a:p>
          <a:p>
            <a:pPr algn="ctr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 PLURIANUAL (PPA):</a:t>
            </a:r>
          </a:p>
          <a:p>
            <a:pPr algn="ctr"/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lei que instituir o plano plurianual estabelecerá, de forma regionalizada, as diretrizes, objetivos e metas da administração pública federal para as despesas de capital e outras delas decorrentes e para as relativas aos programas de duração continuada. 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4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5797" y="459945"/>
            <a:ext cx="9009435" cy="520142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LEI ORGÂNICA MUNICIPAL</a:t>
            </a:r>
          </a:p>
          <a:p>
            <a:pPr algn="ctr"/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Art. 10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Ao Município compete prover a tudo quanto diga respeito ao seu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interesse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local e ao bem-estar de sua população, cabendo-lhe,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privativamente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dentre outras, as seguintes atribuições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 - elaborar o Plano Plurianual - PPA,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Lei de Diretrizes Orçamentárias - LDO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Lei do Orçamento Anual - LOA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------------------------------------------------------------------------------------------------------------------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Art.180-Parágrafo 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único. O Projeto de Lei do Plano Plurianual de Investimentos (PPA</a:t>
            </a:r>
            <a:r>
              <a:rPr lang="pt-BR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pt-BR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será encaminhado à Câmara Municipal até dez de julho e devolvido para sanção </a:t>
            </a:r>
            <a:r>
              <a:rPr lang="pt-BR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até</a:t>
            </a:r>
          </a:p>
          <a:p>
            <a:r>
              <a:rPr lang="pt-BR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vinte e cinco de </a:t>
            </a:r>
            <a:r>
              <a:rPr lang="pt-BR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Agosto </a:t>
            </a:r>
            <a:r>
              <a:rPr lang="pt-BR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primeiro ano do mandato do Chefe do Poder Executivo Municipal</a:t>
            </a:r>
            <a:r>
              <a:rPr lang="pt-BR" dirty="0"/>
              <a:t>. 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468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60532" y="793789"/>
            <a:ext cx="3796496" cy="10054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PPA</a:t>
            </a:r>
          </a:p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PLANEJAMENTO</a:t>
            </a:r>
          </a:p>
        </p:txBody>
      </p:sp>
      <p:sp>
        <p:nvSpPr>
          <p:cNvPr id="5" name="Rectangle 4"/>
          <p:cNvSpPr/>
          <p:nvPr/>
        </p:nvSpPr>
        <p:spPr>
          <a:xfrm>
            <a:off x="1960532" y="2083952"/>
            <a:ext cx="3796496" cy="10054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LDO</a:t>
            </a:r>
          </a:p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PRIORIZA</a:t>
            </a:r>
          </a:p>
        </p:txBody>
      </p:sp>
      <p:sp>
        <p:nvSpPr>
          <p:cNvPr id="6" name="Rectangle 5"/>
          <p:cNvSpPr/>
          <p:nvPr/>
        </p:nvSpPr>
        <p:spPr>
          <a:xfrm>
            <a:off x="1960532" y="3400575"/>
            <a:ext cx="3796496" cy="10054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LOA</a:t>
            </a:r>
          </a:p>
          <a:p>
            <a:pPr algn="ctr"/>
            <a:r>
              <a:rPr lang="pt-BR" dirty="0"/>
              <a:t>QUANTIFICA</a:t>
            </a:r>
          </a:p>
        </p:txBody>
      </p:sp>
      <p:sp>
        <p:nvSpPr>
          <p:cNvPr id="7" name="Right Arrow 6"/>
          <p:cNvSpPr/>
          <p:nvPr/>
        </p:nvSpPr>
        <p:spPr>
          <a:xfrm>
            <a:off x="5757028" y="2447515"/>
            <a:ext cx="661410" cy="1984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TextBox 7"/>
          <p:cNvSpPr txBox="1"/>
          <p:nvPr/>
        </p:nvSpPr>
        <p:spPr>
          <a:xfrm>
            <a:off x="7165138" y="2064143"/>
            <a:ext cx="2219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ESTABELECE METAS </a:t>
            </a:r>
          </a:p>
          <a:p>
            <a:r>
              <a:rPr lang="pt-BR" dirty="0"/>
              <a:t>E PRIORIDADES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67685" y="3323952"/>
            <a:ext cx="2922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ADMINISTRAÇÃO PÚBLICA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8151333" y="2765029"/>
            <a:ext cx="13228" cy="4498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11076" y="5093476"/>
            <a:ext cx="8571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•"/>
            </a:pPr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 orçamentário visa assegurar uma estrutura em que                          </a:t>
            </a:r>
          </a:p>
          <a:p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componentes são aderentes e em harmonia (PPA, LDO, LOA) – não pode haver divergência!</a:t>
            </a:r>
          </a:p>
        </p:txBody>
      </p:sp>
    </p:spTree>
    <p:extLst>
      <p:ext uri="{BB962C8B-B14F-4D97-AF65-F5344CB8AC3E}">
        <p14:creationId xmlns:p14="http://schemas.microsoft.com/office/powerpoint/2010/main" val="2461157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/>
          </p:nvPr>
        </p:nvSpPr>
        <p:spPr>
          <a:xfrm>
            <a:off x="1919536" y="980728"/>
            <a:ext cx="8352928" cy="5472608"/>
          </a:xfrm>
        </p:spPr>
        <p:txBody>
          <a:bodyPr wrap="square">
            <a:norm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513580" algn="l"/>
              </a:tabLst>
            </a:pPr>
            <a:endParaRPr lang="pt-BR" sz="2400" dirty="0">
              <a:solidFill>
                <a:schemeClr val="tx1">
                  <a:lumMod val="90000"/>
                  <a:lumOff val="10000"/>
                </a:schemeClr>
              </a:solidFill>
              <a:latin typeface="Candara" pitchFamily="34" charset="0"/>
              <a:ea typeface="Times New Roman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  <a:tabLst>
                <a:tab pos="4513580" algn="l"/>
              </a:tabLst>
            </a:pPr>
            <a:r>
              <a:rPr lang="pt-BR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  <a:cs typeface="Times New Roman"/>
              </a:rPr>
              <a:t>Para as despesas de capital e outras delas decorrentes; e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  <a:tabLst>
                <a:tab pos="4513580" algn="l"/>
              </a:tabLst>
            </a:pPr>
            <a:r>
              <a:rPr lang="pt-BR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  <a:cs typeface="Times New Roman"/>
              </a:rPr>
              <a:t>Para as relativas aos programas de duração continuada. </a:t>
            </a:r>
          </a:p>
          <a:p>
            <a:endParaRPr lang="pt-BR" dirty="0"/>
          </a:p>
        </p:txBody>
      </p:sp>
      <p:graphicFrame>
        <p:nvGraphicFramePr>
          <p:cNvPr id="10" name="Diagrama 9"/>
          <p:cNvGraphicFramePr/>
          <p:nvPr>
            <p:extLst/>
          </p:nvPr>
        </p:nvGraphicFramePr>
        <p:xfrm>
          <a:off x="2135560" y="1412776"/>
          <a:ext cx="7560840" cy="218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5"/>
          <p:cNvSpPr txBox="1">
            <a:spLocks/>
          </p:cNvSpPr>
          <p:nvPr/>
        </p:nvSpPr>
        <p:spPr>
          <a:xfrm>
            <a:off x="1981200" y="548680"/>
            <a:ext cx="8227080" cy="754488"/>
          </a:xfrm>
          <a:prstGeom prst="rect">
            <a:avLst/>
          </a:prstGeom>
        </p:spPr>
        <p:txBody>
          <a:bodyPr vert="horz" wrap="none" lIns="0" tIns="0" rIns="0" bIns="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latin typeface="Candara" pitchFamily="34" charset="0"/>
              </a:rPr>
              <a:t>Plano Plurianual – PPA  (Art. 165, inciso I da CF/88):</a:t>
            </a:r>
            <a:endParaRPr lang="pt-B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1991544" y="0"/>
            <a:ext cx="8229600" cy="33265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2922609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/>
          </p:nvPr>
        </p:nvSpPr>
        <p:spPr>
          <a:xfrm>
            <a:off x="626195" y="260642"/>
            <a:ext cx="8424936" cy="5544616"/>
          </a:xfrm>
        </p:spPr>
        <p:txBody>
          <a:bodyPr wrap="square">
            <a:noAutofit/>
          </a:bodyPr>
          <a:lstStyle/>
          <a:p>
            <a:pPr algn="just">
              <a:spcBef>
                <a:spcPts val="0"/>
              </a:spcBef>
            </a:pP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Diretrizes: 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 um conjunto de instruções ou indicações para se tratar e levar a termo um plano, uma ação, um negócio. </a:t>
            </a:r>
            <a:r>
              <a:rPr lang="pt-BR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</a:t>
            </a: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pt-BR" sz="1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Redução </a:t>
            </a:r>
            <a:r>
              <a:rPr lang="pt-BR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das desigualdades </a:t>
            </a:r>
            <a:r>
              <a:rPr lang="pt-BR" sz="1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sociais</a:t>
            </a:r>
            <a:r>
              <a:rPr lang="pt-B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Objetivos: 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são alvos que se pretende atingir, mediante a execução de uma ou mais ações. </a:t>
            </a:r>
            <a:r>
              <a:rPr lang="pt-BR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</a:t>
            </a: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pt-BR" sz="1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Construções de escolas e creches</a:t>
            </a:r>
            <a:endParaRPr lang="pt-B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Metas: 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Pode ser sinônimo de objetivo, porém, no processo de planejamento a meta é geralmente definida como a </a:t>
            </a: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quantificação daquilo que se pretende realizar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</a:t>
            </a:r>
            <a:r>
              <a:rPr lang="pt-B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construção de UM CENTRO DE EDUCAÇÃO INFANTIL (CEI).</a:t>
            </a:r>
            <a:endParaRPr lang="pt-BR" sz="1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991544" y="0"/>
            <a:ext cx="8229600" cy="33265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4286359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83873" y="2212039"/>
            <a:ext cx="3140743" cy="121525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/>
              <a:t>PPA</a:t>
            </a:r>
          </a:p>
          <a:p>
            <a:pPr algn="ctr"/>
            <a:r>
              <a:rPr lang="pt-BR" dirty="0"/>
              <a:t>4 ANOS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224615" y="1788748"/>
            <a:ext cx="1174364" cy="62810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224616" y="2689947"/>
            <a:ext cx="13928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endCxn id="16" idx="1"/>
          </p:cNvCxnSpPr>
          <p:nvPr/>
        </p:nvCxnSpPr>
        <p:spPr>
          <a:xfrm>
            <a:off x="5224616" y="3164329"/>
            <a:ext cx="1392851" cy="2534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060750" y="3492038"/>
            <a:ext cx="1188020" cy="7818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398979" y="1385938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01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617466" y="2309821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617466" y="3137893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03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770" y="4116849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04</a:t>
            </a:r>
          </a:p>
        </p:txBody>
      </p:sp>
      <p:sp>
        <p:nvSpPr>
          <p:cNvPr id="2" name="Retângulo de cantos arredondados 1"/>
          <p:cNvSpPr/>
          <p:nvPr/>
        </p:nvSpPr>
        <p:spPr>
          <a:xfrm>
            <a:off x="9559950" y="1464029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01</a:t>
            </a:r>
            <a:endParaRPr lang="pt-BR" dirty="0"/>
          </a:p>
        </p:txBody>
      </p:sp>
      <p:sp>
        <p:nvSpPr>
          <p:cNvPr id="12" name="Retângulo de cantos arredondados 11"/>
          <p:cNvSpPr/>
          <p:nvPr/>
        </p:nvSpPr>
        <p:spPr>
          <a:xfrm>
            <a:off x="9613557" y="2385483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02</a:t>
            </a:r>
            <a:endParaRPr lang="pt-BR" dirty="0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9613557" y="3294076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03</a:t>
            </a:r>
            <a:endParaRPr lang="pt-BR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9444681" y="4294471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04</a:t>
            </a:r>
            <a:endParaRPr lang="pt-BR" dirty="0"/>
          </a:p>
        </p:txBody>
      </p:sp>
      <p:cxnSp>
        <p:nvCxnSpPr>
          <p:cNvPr id="5" name="Conector de seta reta 4"/>
          <p:cNvCxnSpPr/>
          <p:nvPr/>
        </p:nvCxnSpPr>
        <p:spPr>
          <a:xfrm>
            <a:off x="9010074" y="1697607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>
            <a:off x="9102750" y="2597339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>
            <a:off x="9156357" y="3492038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>
            <a:off x="8884263" y="4396767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118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578106" y="1474573"/>
            <a:ext cx="56580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INDÍCES RECEITA</a:t>
            </a:r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Receita Finanças Lucro Imposto Lucro, crescendo dinheiro, texto,  investimento, outros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19" y="2633662"/>
            <a:ext cx="4242486" cy="207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80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7924" y="101136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Art. </a:t>
            </a:r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212.CF: A 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União aplicará, anualmente, nunca menos de dezoito, e os Estados, o Distrito Federal e os Municípios vinte e cinco por cento, no mínimo, da receita resultante de impostos, compreendida a proveniente de transferências, na manutenção e desenvolvimento do ensino.</a:t>
            </a:r>
          </a:p>
        </p:txBody>
      </p:sp>
    </p:spTree>
    <p:extLst>
      <p:ext uri="{BB962C8B-B14F-4D97-AF65-F5344CB8AC3E}">
        <p14:creationId xmlns:p14="http://schemas.microsoft.com/office/powerpoint/2010/main" val="1005409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54442" y="378941"/>
            <a:ext cx="8213125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 artigo 212 da Constituição Federal (CF) estabelece que os municípios devem aplicar o mínimo de 25% das receitas de IMPOSTOS + TRANSFERÊNCIA DE IMPOSTOS na manutenção e desenvolvimento do ensino (MDE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fontAlgn="base"/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receitas de IMPOSTOS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são aquelas que os municípios arrecadam a partir de sua competência tributária constitucional (os impostos que a CF define como dos municípios, no art. 156): Imposto sobre a Propriedade Predial e Territorial Urbana (IPTU), Imposto sobre a </a:t>
            </a:r>
            <a:r>
              <a:rPr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Transmissão </a:t>
            </a:r>
            <a:r>
              <a:rPr lang="pt-B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 vivos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(ITBI), Imposto sobre Serviços de qualquer natureza (ISS) e o Imposto de Renda Retido na Fonte (IRRF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fontAlgn="base"/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as TRANSFERÊNCIAS DE IMPOSTOS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são as receitas que os municípios recebem do Estado ou da União, advindas também de algum imposto, por ordem da CF. O estado repassa duas receitas de impostos aos municípios: um percentual do Imposto sobre a Circulação de Mercadorias e alguns Serviços (ICMS) e metade do valor arrecadado com o Imposto sobre Veículo Automotor (IPVA). Já a União repassa aos municípios metade do valor arrecadado com o Imposto sobre Propriedade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Territorial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Rural (ITR) e a cota-parte que o município tem direito do Fundo de Participação dos Municípios (FPM), que é formado a partir de uma cesta de impostos da União.</a:t>
            </a:r>
            <a:endParaRPr lang="pt-BR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912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759675" y="873212"/>
            <a:ext cx="4481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Previsão de Receitas 2022 -2025</a:t>
            </a:r>
            <a:endParaRPr lang="pt-BR" sz="2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76876" y="1518276"/>
            <a:ext cx="42424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Receitas Fundo: 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R$ 33.387.637,56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 Transferências Municipal: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 21.907.974,21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R$ 55.295.611,77</a:t>
            </a:r>
            <a:endParaRPr lang="pt-B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75157" y="17958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419287" y="1493563"/>
            <a:ext cx="346110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Receitas Fundo: 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R$ 34.693.202,24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 Transferências Municipal: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 22.658.608,37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R$ 57.351.810,61</a:t>
            </a:r>
            <a:endParaRPr lang="pt-B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851481" y="3680709"/>
            <a:ext cx="424241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Receitas Fundo: 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36.051.496,69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 Transferências Municipal: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 23.432.013,11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R$ 59.483.509,80</a:t>
            </a:r>
            <a:endParaRPr lang="pt-B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5419287" y="3754849"/>
            <a:ext cx="424241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Receitas Fundo: 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R$ 37.465.266,14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Receita Transferências Municipal: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R$  24.228.928,52</a:t>
            </a:r>
          </a:p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R$ 61.694.194,66</a:t>
            </a:r>
            <a:endParaRPr lang="pt-B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684212" y="6172200"/>
            <a:ext cx="7331204" cy="574589"/>
          </a:xfrm>
        </p:spPr>
        <p:txBody>
          <a:bodyPr/>
          <a:lstStyle/>
          <a:p>
            <a:r>
              <a:rPr lang="pt-BR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estimar a Receita utilizamos como base as receitas arrecadadas nos últimos 3 Exercícios.</a:t>
            </a:r>
            <a:endParaRPr lang="pt-BR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37234" y="5757329"/>
            <a:ext cx="4538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 DAS RECEITAS R$ 233.825.126,84</a:t>
            </a:r>
            <a:endParaRPr lang="pt-B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409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2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Gráfico 21"/>
          <p:cNvGraphicFramePr/>
          <p:nvPr>
            <p:extLst>
              <p:ext uri="{D42A27DB-BD31-4B8C-83A1-F6EECF244321}">
                <p14:modId xmlns:p14="http://schemas.microsoft.com/office/powerpoint/2010/main" val="404230365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7263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36108" y="862210"/>
            <a:ext cx="47580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INDÍCES DESPESA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189" y="1856731"/>
            <a:ext cx="3271101" cy="166906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956" y="2748669"/>
            <a:ext cx="2552700" cy="17907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79" y="4258705"/>
            <a:ext cx="3392858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85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369275" y="486033"/>
            <a:ext cx="4334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67750" y="1254028"/>
            <a:ext cx="2972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EDUCAÇÃO</a:t>
            </a:r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INFANTIL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70702" y="4308389"/>
            <a:ext cx="4416594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Ensino Infantil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R$ 3.890.000,00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4.004.375,00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4.128.999,47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4.257.707,15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R$ 16.281.081,62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260757" y="24713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659396" y="1960467"/>
            <a:ext cx="4464907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FUNDEB 30% 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R$ 6.989.438,25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7.283.645,74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7.587.414,98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7.901.056,71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R$ 29.761.555,68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536631" y="4308388"/>
            <a:ext cx="5891421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Construção, Ampliação e Reforma Unidade de ensino Infantil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R$ 1.100.000,00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1.600.000,00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R$ 5.100.000,00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38897" y="1960468"/>
            <a:ext cx="4442242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FUNDEB 70%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R$ 9.684.609,85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10.015.768,92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10.357.690,65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10.710.724,85</a:t>
            </a:r>
          </a:p>
          <a:p>
            <a:r>
              <a:rPr lang="pt-B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Total: R$ 40.768.794,27</a:t>
            </a:r>
            <a:endParaRPr lang="pt-BR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227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72881" y="465265"/>
            <a:ext cx="4334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34395" y="2166552"/>
            <a:ext cx="521168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PNAE - Ensino Infantil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R$ 930.801,66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pt-B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974.351,83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1.029.207,00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1.097.097,70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R$ 4.031.458,19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814119" y="1037968"/>
            <a:ext cx="2536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Educação</a:t>
            </a:r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Infantil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750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406868" y="1911524"/>
            <a:ext cx="4442242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FUNDEB 30%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R$ 3.140.182,39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3.272.362,57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3.408.838,60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3.549.750,11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R$ 13.371.133,67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930180" y="581113"/>
            <a:ext cx="4334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525794" y="1400432"/>
            <a:ext cx="2930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Ensino Fundamental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0659" y="4268923"/>
            <a:ext cx="4942379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Ensino Fundamental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R$ 6.011.174,21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6.277.033,37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6.465.541,77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7.150.124,41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R$ 25.903.873,76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30659" y="1985319"/>
            <a:ext cx="4442242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FUNDEB 70%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R$ 9.304.821,23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9.622.993,67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9.951.506,72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10.290.696,43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R$ 39.170.018,05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280454" y="4268923"/>
            <a:ext cx="6532605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Construção, Ampliação e Reforma Unidade de ensino </a:t>
            </a:r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</a:t>
            </a:r>
            <a:endParaRPr lang="pt-BR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R$ 1.720.000,00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1.540.000,00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1.300.000,00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1.400.000,00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R$ 5.960.000,00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1228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511329" y="939109"/>
            <a:ext cx="4334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41083" y="2743200"/>
            <a:ext cx="5737468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PNAE - Ensino Fundamental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R$ 1.225.871,96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1.283.289,15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1.364.098,07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1.441.237,87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R$ 5.314.497,05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217772" y="1713296"/>
            <a:ext cx="2930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Ensino Fundamental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632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78579" y="4229983"/>
            <a:ext cx="5887208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do Fundo Municipal Educação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R$ 8.614.000,00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8.936.750,00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9.269.956,87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9.613.960,46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R$ 36.434.667,33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96048" y="1562794"/>
            <a:ext cx="4711546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Salário Educação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R$ 2.364.712,22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2.441.240,36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2.520.255,67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2.601.838,97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R$ 9.928.047,22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972881" y="465265"/>
            <a:ext cx="4334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326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369628" y="2335251"/>
            <a:ext cx="5887208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do Ensino de Jovens e Adultos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R$ 160.000,00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R$ 900.000,00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185695" y="465265"/>
            <a:ext cx="4334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85695" y="1400258"/>
            <a:ext cx="4119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Educação de Jovens e Adultos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227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369628" y="2335251"/>
            <a:ext cx="5887208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Funcionamento e Manutenção do Ensino Especial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R$ 160.000,00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Total: R$ 900.000,00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72881" y="465265"/>
            <a:ext cx="4334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dos Programas e Ações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803533" y="1251977"/>
            <a:ext cx="2637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Educação Especial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19632" y="5354595"/>
            <a:ext cx="4542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 DAS DESPESAS R$ 233.825.126,84</a:t>
            </a:r>
            <a:endParaRPr lang="pt-B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1442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318053" y="2018270"/>
            <a:ext cx="8521948" cy="1754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 DE RECEITAS: </a:t>
            </a:r>
            <a:r>
              <a:rPr lang="pt-B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R$ 233.825.126,84</a:t>
            </a:r>
          </a:p>
          <a:p>
            <a:endParaRPr lang="pt-BR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 DE DESPESAS: R$ 233.825.126,84</a:t>
            </a:r>
            <a:endParaRPr lang="pt-B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9179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42941" y="1038119"/>
            <a:ext cx="102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Todas as Ações do PPA foram discutidas em conjunto com a  equipe de educação.</a:t>
            </a: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04007" y="1634946"/>
            <a:ext cx="998863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Dentre as Ações podemos citar: </a:t>
            </a:r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ENSINO FUNDAMENTAL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Ampliação de salas de aula na E.B.M. Rubens João de Souza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Reforma e ampliação Escola Jovens e Adulto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Aquisição terreno no Bairro Santa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Construção de uma escola em tempo integral no bairro Santa Lídia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e 2024)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Ampliação de salas de aula na Escola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Horacina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Ampliação de salas de aula na Escola João Batista da Cruz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Ampliação de salas de aula do Grupo Escolar Antônio José Tiago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Quadra coberta na Escola Raquel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ENSINO INFANTIL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Construção de um centro de educação infantil (CEI) no centro de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Reforma da Escola Cipriano para transformar em CEI após a construção da nova escola no bairro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2025)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Construção de um CEI no bairro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Praia da Armação do </a:t>
            </a:r>
            <a:r>
              <a:rPr lang="pt-B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Itapocorói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(2023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2024)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46292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62213" y="1612802"/>
            <a:ext cx="977517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PPA foi elaborado em conformidade com o plano de governo e PME (Plano Municipal de Educação).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PME Decênio 2015-2025, esta contemplado nas ações do PPA, afim de que se cumpram as metas 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Propostas no plano.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Além de investimentos e manutenção o PPA também contempla as despesas com uniformes, apostilas, 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formação continuada e capacitação dos professores, transporte e outras ações necessárias para garantir 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funcionamento do fundo e excelência na qualidade  de ensino no município.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6970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675792" y="955589"/>
            <a:ext cx="446244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Dúvidas:</a:t>
            </a:r>
          </a:p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E-mail: </a:t>
            </a:r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priscila.fazenda@penha.sc.gov.br</a:t>
            </a:r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Telefone: (47) 3345-4025</a:t>
            </a:r>
          </a:p>
          <a:p>
            <a:endParaRPr lang="pt-B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Priscila </a:t>
            </a:r>
            <a:r>
              <a:rPr lang="pt-B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Cristiny</a:t>
            </a:r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Araújo Silva Miranda</a:t>
            </a:r>
          </a:p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Contadora Municipal CRC/SC 13.362</a:t>
            </a:r>
          </a:p>
          <a:p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Agairto</a:t>
            </a:r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Tachini</a:t>
            </a:r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Schneider</a:t>
            </a:r>
          </a:p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Contador Municipal CRC/SC 17.640</a:t>
            </a:r>
          </a:p>
          <a:p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56537" y="4281638"/>
            <a:ext cx="8011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Membros da GPCPPA (Grupo de Coordenação do Plano Plurianual de Investimento)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Portaria nº 1.076/21.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0427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417" y="1499286"/>
            <a:ext cx="746941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Referências Bibliográficas:</a:t>
            </a:r>
          </a:p>
          <a:p>
            <a:endParaRPr lang="pt-BR" sz="1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www.planalto.gov.br/ccivil_03/constituicao/constituicao.htm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www.planalto.gov.br/ccivil_03/leis/lcp/lcp101.htm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https://sisweb.tesouro.gov.br/apex/f?p=2501:9::::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9:P9_ID_PUBLICACAO:31484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www.planalto.gov.br/ccivil_03/leis/l4320.htm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http://www.acterj.org.br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/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www.fnde.gov.br/index.php/financiamento/fundeb/sobre-o-plano-ou-programa/funcionamento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www.fnde.gov.br/programas/pnate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www.fnde.gov.br/programas/pnae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</a:t>
            </a:r>
            <a:r>
              <a:rPr lang="pt-BR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leismunicipais.com.br/lei-organica-penha-sc</a:t>
            </a:r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13508538"/>
      </p:ext>
    </p:extLst>
  </p:cSld>
  <p:clrMapOvr>
    <a:masterClrMapping/>
  </p:clrMapOvr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417</TotalTime>
  <Words>1374</Words>
  <Application>Microsoft Office PowerPoint</Application>
  <PresentationFormat>Widescreen</PresentationFormat>
  <Paragraphs>243</Paragraphs>
  <Slides>25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Calibri</vt:lpstr>
      <vt:lpstr>Candara</vt:lpstr>
      <vt:lpstr>Century Gothic</vt:lpstr>
      <vt:lpstr>Times New Roman</vt:lpstr>
      <vt:lpstr>Wingdings</vt:lpstr>
      <vt:lpstr>Wingdings 3</vt:lpstr>
      <vt:lpstr>Fatia</vt:lpstr>
      <vt:lpstr>PPA (Plano Plurianual)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PPA (Plano Plurianual)</dc:title>
  <dc:creator>SEFAZ</dc:creator>
  <cp:lastModifiedBy>Usuário do Windows</cp:lastModifiedBy>
  <cp:revision>55</cp:revision>
  <dcterms:created xsi:type="dcterms:W3CDTF">2021-06-14T20:01:09Z</dcterms:created>
  <dcterms:modified xsi:type="dcterms:W3CDTF">2021-07-06T20:24:22Z</dcterms:modified>
</cp:coreProperties>
</file>