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1" r:id="rId1"/>
  </p:sldMasterIdLst>
  <p:notesMasterIdLst>
    <p:notesMasterId r:id="rId32"/>
  </p:notesMasterIdLst>
  <p:sldIdLst>
    <p:sldId id="256" r:id="rId2"/>
    <p:sldId id="257" r:id="rId3"/>
    <p:sldId id="258" r:id="rId4"/>
    <p:sldId id="260" r:id="rId5"/>
    <p:sldId id="261" r:id="rId6"/>
    <p:sldId id="264" r:id="rId7"/>
    <p:sldId id="265" r:id="rId8"/>
    <p:sldId id="267" r:id="rId9"/>
    <p:sldId id="268" r:id="rId10"/>
    <p:sldId id="269" r:id="rId11"/>
    <p:sldId id="289" r:id="rId12"/>
    <p:sldId id="290" r:id="rId13"/>
    <p:sldId id="272" r:id="rId14"/>
    <p:sldId id="283" r:id="rId15"/>
    <p:sldId id="284" r:id="rId16"/>
    <p:sldId id="287" r:id="rId17"/>
    <p:sldId id="288" r:id="rId18"/>
    <p:sldId id="273" r:id="rId19"/>
    <p:sldId id="274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300" r:id="rId29"/>
    <p:sldId id="299" r:id="rId30"/>
    <p:sldId id="281" r:id="rId3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151EE61A-CAAD-497A-9268-F4085EB9C2E6}">
          <p14:sldIdLst>
            <p14:sldId id="256"/>
            <p14:sldId id="257"/>
            <p14:sldId id="258"/>
            <p14:sldId id="260"/>
            <p14:sldId id="261"/>
            <p14:sldId id="264"/>
            <p14:sldId id="265"/>
            <p14:sldId id="267"/>
            <p14:sldId id="268"/>
            <p14:sldId id="269"/>
            <p14:sldId id="289"/>
            <p14:sldId id="290"/>
            <p14:sldId id="272"/>
            <p14:sldId id="283"/>
            <p14:sldId id="284"/>
            <p14:sldId id="287"/>
            <p14:sldId id="288"/>
            <p14:sldId id="273"/>
            <p14:sldId id="274"/>
            <p14:sldId id="291"/>
            <p14:sldId id="292"/>
            <p14:sldId id="293"/>
            <p14:sldId id="294"/>
            <p14:sldId id="295"/>
            <p14:sldId id="296"/>
            <p14:sldId id="297"/>
            <p14:sldId id="298"/>
            <p14:sldId id="300"/>
            <p14:sldId id="299"/>
            <p14:sldId id="281"/>
          </p14:sldIdLst>
        </p14:section>
        <p14:section name="Seção sem Título" id="{890A03FC-74E3-4AFC-8337-75D5452B3BBC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FAZ" initials="S" lastIdx="0" clrIdx="0">
    <p:extLst>
      <p:ext uri="{19B8F6BF-5375-455C-9EA6-DF929625EA0E}">
        <p15:presenceInfo xmlns:p15="http://schemas.microsoft.com/office/powerpoint/2012/main" userId="SEFA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0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BBD35F-FB40-462C-98FB-C5E9AD37956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13408211-F9AB-47C7-AD4E-6B9B029AF14C}">
      <dgm:prSet phldrT="[Texto]" custT="1"/>
      <dgm:spPr/>
      <dgm:t>
        <a:bodyPr/>
        <a:lstStyle/>
        <a:p>
          <a:r>
            <a:rPr lang="pt-BR" sz="2000" dirty="0">
              <a:latin typeface="Candara" pitchFamily="34" charset="0"/>
            </a:rPr>
            <a:t>PLANO PLURIANUAL – PPA - estabelecerá</a:t>
          </a:r>
        </a:p>
      </dgm:t>
    </dgm:pt>
    <dgm:pt modelId="{0137BD9D-898D-4188-807C-BE355DB9CCEE}" type="parTrans" cxnId="{7D72D819-DCAA-4AF6-B17D-6047BA617C9B}">
      <dgm:prSet/>
      <dgm:spPr/>
      <dgm:t>
        <a:bodyPr/>
        <a:lstStyle/>
        <a:p>
          <a:endParaRPr lang="pt-BR"/>
        </a:p>
      </dgm:t>
    </dgm:pt>
    <dgm:pt modelId="{2E4DC057-005D-44C2-B4CD-A74441BEE4B7}" type="sibTrans" cxnId="{7D72D819-DCAA-4AF6-B17D-6047BA617C9B}">
      <dgm:prSet/>
      <dgm:spPr/>
      <dgm:t>
        <a:bodyPr/>
        <a:lstStyle/>
        <a:p>
          <a:endParaRPr lang="pt-BR"/>
        </a:p>
      </dgm:t>
    </dgm:pt>
    <dgm:pt modelId="{A4C46CD7-1550-4E3E-A372-B83ECAE5F0D3}">
      <dgm:prSet phldrT="[Texto]" custT="1"/>
      <dgm:spPr/>
      <dgm:t>
        <a:bodyPr/>
        <a:lstStyle/>
        <a:p>
          <a:r>
            <a:rPr lang="pt-BR" sz="2000" dirty="0">
              <a:latin typeface="Candara" pitchFamily="34" charset="0"/>
            </a:rPr>
            <a:t>DIRETRIZES</a:t>
          </a:r>
        </a:p>
      </dgm:t>
    </dgm:pt>
    <dgm:pt modelId="{4654DC2A-AD46-4A25-8E79-55DE271DBBC4}" type="parTrans" cxnId="{962D40FF-2365-423F-A5A3-13A3BBE3B321}">
      <dgm:prSet/>
      <dgm:spPr/>
      <dgm:t>
        <a:bodyPr/>
        <a:lstStyle/>
        <a:p>
          <a:endParaRPr lang="pt-BR"/>
        </a:p>
      </dgm:t>
    </dgm:pt>
    <dgm:pt modelId="{4FD4B217-B022-4784-AE87-F002F28DD73E}" type="sibTrans" cxnId="{962D40FF-2365-423F-A5A3-13A3BBE3B321}">
      <dgm:prSet/>
      <dgm:spPr/>
      <dgm:t>
        <a:bodyPr/>
        <a:lstStyle/>
        <a:p>
          <a:endParaRPr lang="pt-BR"/>
        </a:p>
      </dgm:t>
    </dgm:pt>
    <dgm:pt modelId="{BB8090EC-33D1-4632-AFDD-B30B6F2590FD}">
      <dgm:prSet phldrT="[Texto]" custT="1"/>
      <dgm:spPr/>
      <dgm:t>
        <a:bodyPr/>
        <a:lstStyle/>
        <a:p>
          <a:r>
            <a:rPr lang="pt-BR" sz="2000" dirty="0">
              <a:latin typeface="Candara" pitchFamily="34" charset="0"/>
            </a:rPr>
            <a:t>OBJETIVOS</a:t>
          </a:r>
        </a:p>
      </dgm:t>
    </dgm:pt>
    <dgm:pt modelId="{64F46ABC-6BF9-4AFD-A185-BB766F5170AF}" type="parTrans" cxnId="{06D444B5-257A-463D-AE30-F891F0384E36}">
      <dgm:prSet/>
      <dgm:spPr/>
      <dgm:t>
        <a:bodyPr/>
        <a:lstStyle/>
        <a:p>
          <a:endParaRPr lang="pt-BR"/>
        </a:p>
      </dgm:t>
    </dgm:pt>
    <dgm:pt modelId="{696767CB-5EF7-4A3E-B992-376DB9F82433}" type="sibTrans" cxnId="{06D444B5-257A-463D-AE30-F891F0384E36}">
      <dgm:prSet/>
      <dgm:spPr/>
      <dgm:t>
        <a:bodyPr/>
        <a:lstStyle/>
        <a:p>
          <a:endParaRPr lang="pt-BR"/>
        </a:p>
      </dgm:t>
    </dgm:pt>
    <dgm:pt modelId="{0BD6D270-E5A5-4217-9009-DEA8B7ECDB5C}">
      <dgm:prSet phldrT="[Texto]" custT="1"/>
      <dgm:spPr/>
      <dgm:t>
        <a:bodyPr/>
        <a:lstStyle/>
        <a:p>
          <a:pPr>
            <a:spcAft>
              <a:spcPts val="0"/>
            </a:spcAft>
          </a:pPr>
          <a:r>
            <a:rPr lang="pt-BR" sz="2000" dirty="0">
              <a:latin typeface="Candara" pitchFamily="34" charset="0"/>
            </a:rPr>
            <a:t>METAS</a:t>
          </a:r>
        </a:p>
        <a:p>
          <a:pPr>
            <a:spcAft>
              <a:spcPts val="0"/>
            </a:spcAft>
          </a:pPr>
          <a:r>
            <a:rPr lang="pt-BR" sz="2000" dirty="0">
              <a:latin typeface="Candara" pitchFamily="34" charset="0"/>
            </a:rPr>
            <a:t>DA  ADMINISTRAÇÃO PÚBLICA</a:t>
          </a:r>
        </a:p>
      </dgm:t>
    </dgm:pt>
    <dgm:pt modelId="{37C32B59-BC8F-49C6-8AD2-D9F59D3D4C57}" type="parTrans" cxnId="{55E7D3EF-0BF4-4D1C-8828-DC84BE4B73D2}">
      <dgm:prSet/>
      <dgm:spPr/>
      <dgm:t>
        <a:bodyPr/>
        <a:lstStyle/>
        <a:p>
          <a:endParaRPr lang="pt-BR"/>
        </a:p>
      </dgm:t>
    </dgm:pt>
    <dgm:pt modelId="{85FA959C-4F44-4FB5-B01C-68494DCF1A13}" type="sibTrans" cxnId="{55E7D3EF-0BF4-4D1C-8828-DC84BE4B73D2}">
      <dgm:prSet/>
      <dgm:spPr/>
      <dgm:t>
        <a:bodyPr/>
        <a:lstStyle/>
        <a:p>
          <a:endParaRPr lang="pt-BR"/>
        </a:p>
      </dgm:t>
    </dgm:pt>
    <dgm:pt modelId="{A8696BC3-6CF8-4CEC-B11A-E89539F6CE19}" type="pres">
      <dgm:prSet presAssocID="{05BBD35F-FB40-462C-98FB-C5E9AD37956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B86A4420-EDB1-4215-B21E-D9FCA1744CDA}" type="pres">
      <dgm:prSet presAssocID="{13408211-F9AB-47C7-AD4E-6B9B029AF14C}" presName="hierRoot1" presStyleCnt="0">
        <dgm:presLayoutVars>
          <dgm:hierBranch val="init"/>
        </dgm:presLayoutVars>
      </dgm:prSet>
      <dgm:spPr/>
    </dgm:pt>
    <dgm:pt modelId="{F8679B05-B921-4D3D-8320-A80F5A5A385A}" type="pres">
      <dgm:prSet presAssocID="{13408211-F9AB-47C7-AD4E-6B9B029AF14C}" presName="rootComposite1" presStyleCnt="0"/>
      <dgm:spPr/>
    </dgm:pt>
    <dgm:pt modelId="{FF116CB2-2F81-45C3-924B-AC4AF22D26B7}" type="pres">
      <dgm:prSet presAssocID="{13408211-F9AB-47C7-AD4E-6B9B029AF14C}" presName="rootText1" presStyleLbl="node0" presStyleIdx="0" presStyleCnt="1" custScaleX="183324" custScaleY="89671" custLinFactNeighborX="-2182" custLinFactNeighborY="-185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8BA8CC97-78E0-4625-94CC-4E5FE4D18321}" type="pres">
      <dgm:prSet presAssocID="{13408211-F9AB-47C7-AD4E-6B9B029AF14C}" presName="rootConnector1" presStyleLbl="node1" presStyleIdx="0" presStyleCnt="0"/>
      <dgm:spPr/>
      <dgm:t>
        <a:bodyPr/>
        <a:lstStyle/>
        <a:p>
          <a:endParaRPr lang="pt-BR"/>
        </a:p>
      </dgm:t>
    </dgm:pt>
    <dgm:pt modelId="{2213A878-D07A-497C-A701-D369285F3208}" type="pres">
      <dgm:prSet presAssocID="{13408211-F9AB-47C7-AD4E-6B9B029AF14C}" presName="hierChild2" presStyleCnt="0"/>
      <dgm:spPr/>
    </dgm:pt>
    <dgm:pt modelId="{A7C240A9-6B55-4B10-AA97-D7A9771B60A1}" type="pres">
      <dgm:prSet presAssocID="{4654DC2A-AD46-4A25-8E79-55DE271DBBC4}" presName="Name37" presStyleLbl="parChTrans1D2" presStyleIdx="0" presStyleCnt="3"/>
      <dgm:spPr/>
      <dgm:t>
        <a:bodyPr/>
        <a:lstStyle/>
        <a:p>
          <a:endParaRPr lang="pt-BR"/>
        </a:p>
      </dgm:t>
    </dgm:pt>
    <dgm:pt modelId="{4AA0FFC7-3A11-46BF-9D79-F5E37BD5AAF8}" type="pres">
      <dgm:prSet presAssocID="{A4C46CD7-1550-4E3E-A372-B83ECAE5F0D3}" presName="hierRoot2" presStyleCnt="0">
        <dgm:presLayoutVars>
          <dgm:hierBranch val="init"/>
        </dgm:presLayoutVars>
      </dgm:prSet>
      <dgm:spPr/>
    </dgm:pt>
    <dgm:pt modelId="{5DF21D51-3447-436A-AF18-58E35C0568EE}" type="pres">
      <dgm:prSet presAssocID="{A4C46CD7-1550-4E3E-A372-B83ECAE5F0D3}" presName="rootComposite" presStyleCnt="0"/>
      <dgm:spPr/>
    </dgm:pt>
    <dgm:pt modelId="{32270BAD-B662-4A1C-BEF9-A3AD900EB493}" type="pres">
      <dgm:prSet presAssocID="{A4C46CD7-1550-4E3E-A372-B83ECAE5F0D3}" presName="rootText" presStyleLbl="node2" presStyleIdx="0" presStyleCnt="3" custScaleX="11171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B3680862-F4A6-4B7B-8F10-45597FAD547A}" type="pres">
      <dgm:prSet presAssocID="{A4C46CD7-1550-4E3E-A372-B83ECAE5F0D3}" presName="rootConnector" presStyleLbl="node2" presStyleIdx="0" presStyleCnt="3"/>
      <dgm:spPr/>
      <dgm:t>
        <a:bodyPr/>
        <a:lstStyle/>
        <a:p>
          <a:endParaRPr lang="pt-BR"/>
        </a:p>
      </dgm:t>
    </dgm:pt>
    <dgm:pt modelId="{D9FD8B88-7F06-488B-B16E-A9E4E5D212B6}" type="pres">
      <dgm:prSet presAssocID="{A4C46CD7-1550-4E3E-A372-B83ECAE5F0D3}" presName="hierChild4" presStyleCnt="0"/>
      <dgm:spPr/>
    </dgm:pt>
    <dgm:pt modelId="{814DB5FD-BE3F-42CB-B92F-3DB0A957C025}" type="pres">
      <dgm:prSet presAssocID="{A4C46CD7-1550-4E3E-A372-B83ECAE5F0D3}" presName="hierChild5" presStyleCnt="0"/>
      <dgm:spPr/>
    </dgm:pt>
    <dgm:pt modelId="{2365FDDE-DA8F-436D-8999-27DD020CBFE3}" type="pres">
      <dgm:prSet presAssocID="{64F46ABC-6BF9-4AFD-A185-BB766F5170AF}" presName="Name37" presStyleLbl="parChTrans1D2" presStyleIdx="1" presStyleCnt="3"/>
      <dgm:spPr/>
      <dgm:t>
        <a:bodyPr/>
        <a:lstStyle/>
        <a:p>
          <a:endParaRPr lang="pt-BR"/>
        </a:p>
      </dgm:t>
    </dgm:pt>
    <dgm:pt modelId="{E8E6E7CE-30B2-4CA1-B8B9-550F42EBAEED}" type="pres">
      <dgm:prSet presAssocID="{BB8090EC-33D1-4632-AFDD-B30B6F2590FD}" presName="hierRoot2" presStyleCnt="0">
        <dgm:presLayoutVars>
          <dgm:hierBranch val="init"/>
        </dgm:presLayoutVars>
      </dgm:prSet>
      <dgm:spPr/>
    </dgm:pt>
    <dgm:pt modelId="{E950587E-BC8F-42DF-822B-B8329722A629}" type="pres">
      <dgm:prSet presAssocID="{BB8090EC-33D1-4632-AFDD-B30B6F2590FD}" presName="rootComposite" presStyleCnt="0"/>
      <dgm:spPr/>
    </dgm:pt>
    <dgm:pt modelId="{AAEB6CB1-6806-4270-A230-B3AA3387DFED}" type="pres">
      <dgm:prSet presAssocID="{BB8090EC-33D1-4632-AFDD-B30B6F2590FD}" presName="rootText" presStyleLbl="node2" presStyleIdx="1" presStyleCnt="3" custScaleX="109770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C837A7EE-E7B1-47F4-A76E-570E2E1BFD88}" type="pres">
      <dgm:prSet presAssocID="{BB8090EC-33D1-4632-AFDD-B30B6F2590FD}" presName="rootConnector" presStyleLbl="node2" presStyleIdx="1" presStyleCnt="3"/>
      <dgm:spPr/>
      <dgm:t>
        <a:bodyPr/>
        <a:lstStyle/>
        <a:p>
          <a:endParaRPr lang="pt-BR"/>
        </a:p>
      </dgm:t>
    </dgm:pt>
    <dgm:pt modelId="{59B81885-FDBB-4D44-8C1D-FA5267518B96}" type="pres">
      <dgm:prSet presAssocID="{BB8090EC-33D1-4632-AFDD-B30B6F2590FD}" presName="hierChild4" presStyleCnt="0"/>
      <dgm:spPr/>
    </dgm:pt>
    <dgm:pt modelId="{F803F96F-61D5-477D-B287-6F2BDFC8D780}" type="pres">
      <dgm:prSet presAssocID="{BB8090EC-33D1-4632-AFDD-B30B6F2590FD}" presName="hierChild5" presStyleCnt="0"/>
      <dgm:spPr/>
    </dgm:pt>
    <dgm:pt modelId="{C347FA47-0785-4036-B545-F6F23918E08E}" type="pres">
      <dgm:prSet presAssocID="{37C32B59-BC8F-49C6-8AD2-D9F59D3D4C57}" presName="Name37" presStyleLbl="parChTrans1D2" presStyleIdx="2" presStyleCnt="3"/>
      <dgm:spPr/>
      <dgm:t>
        <a:bodyPr/>
        <a:lstStyle/>
        <a:p>
          <a:endParaRPr lang="pt-BR"/>
        </a:p>
      </dgm:t>
    </dgm:pt>
    <dgm:pt modelId="{794889D3-C541-48F0-AE79-794CF1BCFFC5}" type="pres">
      <dgm:prSet presAssocID="{0BD6D270-E5A5-4217-9009-DEA8B7ECDB5C}" presName="hierRoot2" presStyleCnt="0">
        <dgm:presLayoutVars>
          <dgm:hierBranch val="init"/>
        </dgm:presLayoutVars>
      </dgm:prSet>
      <dgm:spPr/>
    </dgm:pt>
    <dgm:pt modelId="{AE12B095-76FA-40FB-BA9C-B1851B3A7183}" type="pres">
      <dgm:prSet presAssocID="{0BD6D270-E5A5-4217-9009-DEA8B7ECDB5C}" presName="rootComposite" presStyleCnt="0"/>
      <dgm:spPr/>
    </dgm:pt>
    <dgm:pt modelId="{B1E92A1C-107A-47E9-B5BF-C6D0DAEE1A8C}" type="pres">
      <dgm:prSet presAssocID="{0BD6D270-E5A5-4217-9009-DEA8B7ECDB5C}" presName="rootText" presStyleLbl="node2" presStyleIdx="2" presStyleCnt="3" custScaleX="137107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921641DA-E26B-4FD2-9C6B-10C799197FF9}" type="pres">
      <dgm:prSet presAssocID="{0BD6D270-E5A5-4217-9009-DEA8B7ECDB5C}" presName="rootConnector" presStyleLbl="node2" presStyleIdx="2" presStyleCnt="3"/>
      <dgm:spPr/>
      <dgm:t>
        <a:bodyPr/>
        <a:lstStyle/>
        <a:p>
          <a:endParaRPr lang="pt-BR"/>
        </a:p>
      </dgm:t>
    </dgm:pt>
    <dgm:pt modelId="{FE04FBA0-5FF7-434B-B8A6-AB6D4AE0EC48}" type="pres">
      <dgm:prSet presAssocID="{0BD6D270-E5A5-4217-9009-DEA8B7ECDB5C}" presName="hierChild4" presStyleCnt="0"/>
      <dgm:spPr/>
    </dgm:pt>
    <dgm:pt modelId="{F3D35493-246D-452C-BBA6-2C1ECCD19046}" type="pres">
      <dgm:prSet presAssocID="{0BD6D270-E5A5-4217-9009-DEA8B7ECDB5C}" presName="hierChild5" presStyleCnt="0"/>
      <dgm:spPr/>
    </dgm:pt>
    <dgm:pt modelId="{24AC50A1-930B-42A3-8EC6-D799D1E10BF5}" type="pres">
      <dgm:prSet presAssocID="{13408211-F9AB-47C7-AD4E-6B9B029AF14C}" presName="hierChild3" presStyleCnt="0"/>
      <dgm:spPr/>
    </dgm:pt>
  </dgm:ptLst>
  <dgm:cxnLst>
    <dgm:cxn modelId="{15620FBF-9F07-47B0-AEE0-00E986C52804}" type="presOf" srcId="{A4C46CD7-1550-4E3E-A372-B83ECAE5F0D3}" destId="{B3680862-F4A6-4B7B-8F10-45597FAD547A}" srcOrd="1" destOrd="0" presId="urn:microsoft.com/office/officeart/2005/8/layout/orgChart1"/>
    <dgm:cxn modelId="{7D72D819-DCAA-4AF6-B17D-6047BA617C9B}" srcId="{05BBD35F-FB40-462C-98FB-C5E9AD379566}" destId="{13408211-F9AB-47C7-AD4E-6B9B029AF14C}" srcOrd="0" destOrd="0" parTransId="{0137BD9D-898D-4188-807C-BE355DB9CCEE}" sibTransId="{2E4DC057-005D-44C2-B4CD-A74441BEE4B7}"/>
    <dgm:cxn modelId="{5BF0ED0D-C3B3-4D51-8496-402AB86A02DE}" type="presOf" srcId="{05BBD35F-FB40-462C-98FB-C5E9AD379566}" destId="{A8696BC3-6CF8-4CEC-B11A-E89539F6CE19}" srcOrd="0" destOrd="0" presId="urn:microsoft.com/office/officeart/2005/8/layout/orgChart1"/>
    <dgm:cxn modelId="{9748D119-1D88-4CB1-AE05-637453BB59D5}" type="presOf" srcId="{64F46ABC-6BF9-4AFD-A185-BB766F5170AF}" destId="{2365FDDE-DA8F-436D-8999-27DD020CBFE3}" srcOrd="0" destOrd="0" presId="urn:microsoft.com/office/officeart/2005/8/layout/orgChart1"/>
    <dgm:cxn modelId="{3D3081ED-70D2-4808-BD31-81A8D10CDED4}" type="presOf" srcId="{BB8090EC-33D1-4632-AFDD-B30B6F2590FD}" destId="{AAEB6CB1-6806-4270-A230-B3AA3387DFED}" srcOrd="0" destOrd="0" presId="urn:microsoft.com/office/officeart/2005/8/layout/orgChart1"/>
    <dgm:cxn modelId="{562E69B4-4F3A-4A22-AA49-ABDEE969E4D4}" type="presOf" srcId="{4654DC2A-AD46-4A25-8E79-55DE271DBBC4}" destId="{A7C240A9-6B55-4B10-AA97-D7A9771B60A1}" srcOrd="0" destOrd="0" presId="urn:microsoft.com/office/officeart/2005/8/layout/orgChart1"/>
    <dgm:cxn modelId="{55E7D3EF-0BF4-4D1C-8828-DC84BE4B73D2}" srcId="{13408211-F9AB-47C7-AD4E-6B9B029AF14C}" destId="{0BD6D270-E5A5-4217-9009-DEA8B7ECDB5C}" srcOrd="2" destOrd="0" parTransId="{37C32B59-BC8F-49C6-8AD2-D9F59D3D4C57}" sibTransId="{85FA959C-4F44-4FB5-B01C-68494DCF1A13}"/>
    <dgm:cxn modelId="{8B61427C-D5B2-4753-AE18-72C349FD0A58}" type="presOf" srcId="{37C32B59-BC8F-49C6-8AD2-D9F59D3D4C57}" destId="{C347FA47-0785-4036-B545-F6F23918E08E}" srcOrd="0" destOrd="0" presId="urn:microsoft.com/office/officeart/2005/8/layout/orgChart1"/>
    <dgm:cxn modelId="{FEF1D53D-75AA-4C25-9422-8350277514DA}" type="presOf" srcId="{13408211-F9AB-47C7-AD4E-6B9B029AF14C}" destId="{8BA8CC97-78E0-4625-94CC-4E5FE4D18321}" srcOrd="1" destOrd="0" presId="urn:microsoft.com/office/officeart/2005/8/layout/orgChart1"/>
    <dgm:cxn modelId="{476B27AB-7A6B-423C-AC30-E466A84CB9D4}" type="presOf" srcId="{13408211-F9AB-47C7-AD4E-6B9B029AF14C}" destId="{FF116CB2-2F81-45C3-924B-AC4AF22D26B7}" srcOrd="0" destOrd="0" presId="urn:microsoft.com/office/officeart/2005/8/layout/orgChart1"/>
    <dgm:cxn modelId="{06D444B5-257A-463D-AE30-F891F0384E36}" srcId="{13408211-F9AB-47C7-AD4E-6B9B029AF14C}" destId="{BB8090EC-33D1-4632-AFDD-B30B6F2590FD}" srcOrd="1" destOrd="0" parTransId="{64F46ABC-6BF9-4AFD-A185-BB766F5170AF}" sibTransId="{696767CB-5EF7-4A3E-B992-376DB9F82433}"/>
    <dgm:cxn modelId="{A40ADEC6-665F-4526-B7E8-72BBAF74323C}" type="presOf" srcId="{A4C46CD7-1550-4E3E-A372-B83ECAE5F0D3}" destId="{32270BAD-B662-4A1C-BEF9-A3AD900EB493}" srcOrd="0" destOrd="0" presId="urn:microsoft.com/office/officeart/2005/8/layout/orgChart1"/>
    <dgm:cxn modelId="{962D40FF-2365-423F-A5A3-13A3BBE3B321}" srcId="{13408211-F9AB-47C7-AD4E-6B9B029AF14C}" destId="{A4C46CD7-1550-4E3E-A372-B83ECAE5F0D3}" srcOrd="0" destOrd="0" parTransId="{4654DC2A-AD46-4A25-8E79-55DE271DBBC4}" sibTransId="{4FD4B217-B022-4784-AE87-F002F28DD73E}"/>
    <dgm:cxn modelId="{660CE708-FE75-4EAC-AAF8-43031FCC38EA}" type="presOf" srcId="{0BD6D270-E5A5-4217-9009-DEA8B7ECDB5C}" destId="{921641DA-E26B-4FD2-9C6B-10C799197FF9}" srcOrd="1" destOrd="0" presId="urn:microsoft.com/office/officeart/2005/8/layout/orgChart1"/>
    <dgm:cxn modelId="{9C4EFB54-0F7D-438F-B774-CA858B581CCC}" type="presOf" srcId="{0BD6D270-E5A5-4217-9009-DEA8B7ECDB5C}" destId="{B1E92A1C-107A-47E9-B5BF-C6D0DAEE1A8C}" srcOrd="0" destOrd="0" presId="urn:microsoft.com/office/officeart/2005/8/layout/orgChart1"/>
    <dgm:cxn modelId="{B2A10DCC-C87F-4881-9B3B-84F14805D559}" type="presOf" srcId="{BB8090EC-33D1-4632-AFDD-B30B6F2590FD}" destId="{C837A7EE-E7B1-47F4-A76E-570E2E1BFD88}" srcOrd="1" destOrd="0" presId="urn:microsoft.com/office/officeart/2005/8/layout/orgChart1"/>
    <dgm:cxn modelId="{35E08A27-76D1-4F92-8F6F-AD06D2FE96E8}" type="presParOf" srcId="{A8696BC3-6CF8-4CEC-B11A-E89539F6CE19}" destId="{B86A4420-EDB1-4215-B21E-D9FCA1744CDA}" srcOrd="0" destOrd="0" presId="urn:microsoft.com/office/officeart/2005/8/layout/orgChart1"/>
    <dgm:cxn modelId="{A5502E6C-5E50-447F-B40C-B5E1CE05CC86}" type="presParOf" srcId="{B86A4420-EDB1-4215-B21E-D9FCA1744CDA}" destId="{F8679B05-B921-4D3D-8320-A80F5A5A385A}" srcOrd="0" destOrd="0" presId="urn:microsoft.com/office/officeart/2005/8/layout/orgChart1"/>
    <dgm:cxn modelId="{8615CB79-1FA1-48DA-9A93-3F7B18531068}" type="presParOf" srcId="{F8679B05-B921-4D3D-8320-A80F5A5A385A}" destId="{FF116CB2-2F81-45C3-924B-AC4AF22D26B7}" srcOrd="0" destOrd="0" presId="urn:microsoft.com/office/officeart/2005/8/layout/orgChart1"/>
    <dgm:cxn modelId="{E27C4EFF-EB16-4631-B5A0-742BC3F36537}" type="presParOf" srcId="{F8679B05-B921-4D3D-8320-A80F5A5A385A}" destId="{8BA8CC97-78E0-4625-94CC-4E5FE4D18321}" srcOrd="1" destOrd="0" presId="urn:microsoft.com/office/officeart/2005/8/layout/orgChart1"/>
    <dgm:cxn modelId="{F5376AD2-6FB7-44B4-B5DC-ED88BAC093D1}" type="presParOf" srcId="{B86A4420-EDB1-4215-B21E-D9FCA1744CDA}" destId="{2213A878-D07A-497C-A701-D369285F3208}" srcOrd="1" destOrd="0" presId="urn:microsoft.com/office/officeart/2005/8/layout/orgChart1"/>
    <dgm:cxn modelId="{39CA77E0-F8A0-4520-88FB-A389F612D0E5}" type="presParOf" srcId="{2213A878-D07A-497C-A701-D369285F3208}" destId="{A7C240A9-6B55-4B10-AA97-D7A9771B60A1}" srcOrd="0" destOrd="0" presId="urn:microsoft.com/office/officeart/2005/8/layout/orgChart1"/>
    <dgm:cxn modelId="{4C2733F0-3642-415F-9ECE-E8C392061C64}" type="presParOf" srcId="{2213A878-D07A-497C-A701-D369285F3208}" destId="{4AA0FFC7-3A11-46BF-9D79-F5E37BD5AAF8}" srcOrd="1" destOrd="0" presId="urn:microsoft.com/office/officeart/2005/8/layout/orgChart1"/>
    <dgm:cxn modelId="{0D80F7D3-FED1-40B2-8BFB-8179A7AD6729}" type="presParOf" srcId="{4AA0FFC7-3A11-46BF-9D79-F5E37BD5AAF8}" destId="{5DF21D51-3447-436A-AF18-58E35C0568EE}" srcOrd="0" destOrd="0" presId="urn:microsoft.com/office/officeart/2005/8/layout/orgChart1"/>
    <dgm:cxn modelId="{48E0A8E8-4904-4901-965E-3A0C31EC7FD8}" type="presParOf" srcId="{5DF21D51-3447-436A-AF18-58E35C0568EE}" destId="{32270BAD-B662-4A1C-BEF9-A3AD900EB493}" srcOrd="0" destOrd="0" presId="urn:microsoft.com/office/officeart/2005/8/layout/orgChart1"/>
    <dgm:cxn modelId="{9455F8AE-9E5C-4907-8A99-67039FA1C0DC}" type="presParOf" srcId="{5DF21D51-3447-436A-AF18-58E35C0568EE}" destId="{B3680862-F4A6-4B7B-8F10-45597FAD547A}" srcOrd="1" destOrd="0" presId="urn:microsoft.com/office/officeart/2005/8/layout/orgChart1"/>
    <dgm:cxn modelId="{50281131-6BDC-49BE-A2FC-1F54647ADB3B}" type="presParOf" srcId="{4AA0FFC7-3A11-46BF-9D79-F5E37BD5AAF8}" destId="{D9FD8B88-7F06-488B-B16E-A9E4E5D212B6}" srcOrd="1" destOrd="0" presId="urn:microsoft.com/office/officeart/2005/8/layout/orgChart1"/>
    <dgm:cxn modelId="{FC7059C2-7A69-48E2-83C6-DCD9182A619A}" type="presParOf" srcId="{4AA0FFC7-3A11-46BF-9D79-F5E37BD5AAF8}" destId="{814DB5FD-BE3F-42CB-B92F-3DB0A957C025}" srcOrd="2" destOrd="0" presId="urn:microsoft.com/office/officeart/2005/8/layout/orgChart1"/>
    <dgm:cxn modelId="{B2C36DAA-58D9-4117-A967-84E54CC67DE3}" type="presParOf" srcId="{2213A878-D07A-497C-A701-D369285F3208}" destId="{2365FDDE-DA8F-436D-8999-27DD020CBFE3}" srcOrd="2" destOrd="0" presId="urn:microsoft.com/office/officeart/2005/8/layout/orgChart1"/>
    <dgm:cxn modelId="{06A086B0-BD56-4142-98F3-437E426F1AF0}" type="presParOf" srcId="{2213A878-D07A-497C-A701-D369285F3208}" destId="{E8E6E7CE-30B2-4CA1-B8B9-550F42EBAEED}" srcOrd="3" destOrd="0" presId="urn:microsoft.com/office/officeart/2005/8/layout/orgChart1"/>
    <dgm:cxn modelId="{79416146-5A59-4200-B093-B09848F91E57}" type="presParOf" srcId="{E8E6E7CE-30B2-4CA1-B8B9-550F42EBAEED}" destId="{E950587E-BC8F-42DF-822B-B8329722A629}" srcOrd="0" destOrd="0" presId="urn:microsoft.com/office/officeart/2005/8/layout/orgChart1"/>
    <dgm:cxn modelId="{E304B868-4209-43D6-AAF0-8A43C950CBE0}" type="presParOf" srcId="{E950587E-BC8F-42DF-822B-B8329722A629}" destId="{AAEB6CB1-6806-4270-A230-B3AA3387DFED}" srcOrd="0" destOrd="0" presId="urn:microsoft.com/office/officeart/2005/8/layout/orgChart1"/>
    <dgm:cxn modelId="{E623DE0F-C4B7-4F54-92A7-FB6090FAE8EA}" type="presParOf" srcId="{E950587E-BC8F-42DF-822B-B8329722A629}" destId="{C837A7EE-E7B1-47F4-A76E-570E2E1BFD88}" srcOrd="1" destOrd="0" presId="urn:microsoft.com/office/officeart/2005/8/layout/orgChart1"/>
    <dgm:cxn modelId="{F1DC5694-6704-4132-8CBA-5748D41258FA}" type="presParOf" srcId="{E8E6E7CE-30B2-4CA1-B8B9-550F42EBAEED}" destId="{59B81885-FDBB-4D44-8C1D-FA5267518B96}" srcOrd="1" destOrd="0" presId="urn:microsoft.com/office/officeart/2005/8/layout/orgChart1"/>
    <dgm:cxn modelId="{7CA00442-1F93-4E67-9DC9-83117C8C56E6}" type="presParOf" srcId="{E8E6E7CE-30B2-4CA1-B8B9-550F42EBAEED}" destId="{F803F96F-61D5-477D-B287-6F2BDFC8D780}" srcOrd="2" destOrd="0" presId="urn:microsoft.com/office/officeart/2005/8/layout/orgChart1"/>
    <dgm:cxn modelId="{7CE1BEF8-3E2B-47D1-9539-140BF3DAC713}" type="presParOf" srcId="{2213A878-D07A-497C-A701-D369285F3208}" destId="{C347FA47-0785-4036-B545-F6F23918E08E}" srcOrd="4" destOrd="0" presId="urn:microsoft.com/office/officeart/2005/8/layout/orgChart1"/>
    <dgm:cxn modelId="{3600D4A3-8C2F-4C45-A435-F4C2D8D219CC}" type="presParOf" srcId="{2213A878-D07A-497C-A701-D369285F3208}" destId="{794889D3-C541-48F0-AE79-794CF1BCFFC5}" srcOrd="5" destOrd="0" presId="urn:microsoft.com/office/officeart/2005/8/layout/orgChart1"/>
    <dgm:cxn modelId="{1FF36A34-B6FC-4E0C-8465-12C898FA6814}" type="presParOf" srcId="{794889D3-C541-48F0-AE79-794CF1BCFFC5}" destId="{AE12B095-76FA-40FB-BA9C-B1851B3A7183}" srcOrd="0" destOrd="0" presId="urn:microsoft.com/office/officeart/2005/8/layout/orgChart1"/>
    <dgm:cxn modelId="{939CB8A9-4DA7-4DDF-8FE5-2EF9929D1995}" type="presParOf" srcId="{AE12B095-76FA-40FB-BA9C-B1851B3A7183}" destId="{B1E92A1C-107A-47E9-B5BF-C6D0DAEE1A8C}" srcOrd="0" destOrd="0" presId="urn:microsoft.com/office/officeart/2005/8/layout/orgChart1"/>
    <dgm:cxn modelId="{AF0B9E0F-6E28-4FAA-80D2-A8522566C291}" type="presParOf" srcId="{AE12B095-76FA-40FB-BA9C-B1851B3A7183}" destId="{921641DA-E26B-4FD2-9C6B-10C799197FF9}" srcOrd="1" destOrd="0" presId="urn:microsoft.com/office/officeart/2005/8/layout/orgChart1"/>
    <dgm:cxn modelId="{38B8AC74-DB50-4994-99B8-F5C17F75A501}" type="presParOf" srcId="{794889D3-C541-48F0-AE79-794CF1BCFFC5}" destId="{FE04FBA0-5FF7-434B-B8A6-AB6D4AE0EC48}" srcOrd="1" destOrd="0" presId="urn:microsoft.com/office/officeart/2005/8/layout/orgChart1"/>
    <dgm:cxn modelId="{2969EC35-DA39-49D5-95E5-A733216B48FE}" type="presParOf" srcId="{794889D3-C541-48F0-AE79-794CF1BCFFC5}" destId="{F3D35493-246D-452C-BBA6-2C1ECCD19046}" srcOrd="2" destOrd="0" presId="urn:microsoft.com/office/officeart/2005/8/layout/orgChart1"/>
    <dgm:cxn modelId="{2E39CBBC-2040-4F76-AA7B-818563DF1E2F}" type="presParOf" srcId="{B86A4420-EDB1-4215-B21E-D9FCA1744CDA}" destId="{24AC50A1-930B-42A3-8EC6-D799D1E10BF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1B3208-5716-4875-88A3-AC487D694636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913CC5-DC00-4CC6-BB67-1BA131CD7C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7674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913CC5-DC00-4CC6-BB67-1BA131CD7CE0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8511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E06FDFC-ECF0-4F60-B96D-D9AA55417EC9}" type="slidenum">
              <a:rPr lang="pt-BR" altLang="pt-BR" smtClean="0">
                <a:solidFill>
                  <a:srgbClr val="000000"/>
                </a:solidFill>
                <a:latin typeface="Tahoma" panose="020B0604030504040204" pitchFamily="34" charset="0"/>
              </a:rPr>
              <a:pPr/>
              <a:t>14</a:t>
            </a:fld>
            <a:endParaRPr lang="pt-BR" altLang="pt-BR" smtClean="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pt-BR" altLang="pt-BR" smtClean="0"/>
              <a:t>Abra a sua apresentação com um incidente chamativo. Escolha um incidente ao qual seu público esteja relacionado. A incidência será a evidência que dará suporte à ação e prova o benefício. Iniciar com um incidente motivadora irá preparar seu público para a etapa de ação seguinte.</a:t>
            </a:r>
          </a:p>
        </p:txBody>
      </p:sp>
    </p:spTree>
    <p:extLst>
      <p:ext uri="{BB962C8B-B14F-4D97-AF65-F5344CB8AC3E}">
        <p14:creationId xmlns:p14="http://schemas.microsoft.com/office/powerpoint/2010/main" val="699172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E06FDFC-ECF0-4F60-B96D-D9AA55417EC9}" type="slidenum">
              <a:rPr lang="pt-BR" altLang="pt-BR" smtClean="0">
                <a:solidFill>
                  <a:srgbClr val="000000"/>
                </a:solidFill>
                <a:latin typeface="Tahoma" panose="020B0604030504040204" pitchFamily="34" charset="0"/>
              </a:rPr>
              <a:pPr/>
              <a:t>15</a:t>
            </a:fld>
            <a:endParaRPr lang="pt-BR" altLang="pt-BR" smtClean="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pt-BR" altLang="pt-BR" smtClean="0"/>
              <a:t>Abra a sua apresentação com um incidente chamativo. Escolha um incidente ao qual seu público esteja relacionado. A incidência será a evidência que dará suporte à ação e prova o benefício. Iniciar com um incidente motivadora irá preparar seu público para a etapa de ação seguinte.</a:t>
            </a:r>
          </a:p>
        </p:txBody>
      </p:sp>
    </p:spTree>
    <p:extLst>
      <p:ext uri="{BB962C8B-B14F-4D97-AF65-F5344CB8AC3E}">
        <p14:creationId xmlns:p14="http://schemas.microsoft.com/office/powerpoint/2010/main" val="1399474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E06FDFC-ECF0-4F60-B96D-D9AA55417EC9}" type="slidenum">
              <a:rPr lang="pt-BR" altLang="pt-BR" smtClean="0">
                <a:solidFill>
                  <a:srgbClr val="000000"/>
                </a:solidFill>
                <a:latin typeface="Tahoma" panose="020B0604030504040204" pitchFamily="34" charset="0"/>
              </a:rPr>
              <a:pPr/>
              <a:t>16</a:t>
            </a:fld>
            <a:endParaRPr lang="pt-BR" altLang="pt-BR" smtClean="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pt-BR" altLang="pt-BR" smtClean="0"/>
              <a:t>Abra a sua apresentação com um incidente chamativo. Escolha um incidente ao qual seu público esteja relacionado. A incidência será a evidência que dará suporte à ação e prova o benefício. Iniciar com um incidente motivadora irá preparar seu público para a etapa de ação seguinte.</a:t>
            </a:r>
          </a:p>
        </p:txBody>
      </p:sp>
    </p:spTree>
    <p:extLst>
      <p:ext uri="{BB962C8B-B14F-4D97-AF65-F5344CB8AC3E}">
        <p14:creationId xmlns:p14="http://schemas.microsoft.com/office/powerpoint/2010/main" val="11317298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E06FDFC-ECF0-4F60-B96D-D9AA55417EC9}" type="slidenum">
              <a:rPr lang="pt-BR" altLang="pt-BR" smtClean="0">
                <a:solidFill>
                  <a:srgbClr val="000000"/>
                </a:solidFill>
                <a:latin typeface="Tahoma" panose="020B0604030504040204" pitchFamily="34" charset="0"/>
              </a:rPr>
              <a:pPr/>
              <a:t>17</a:t>
            </a:fld>
            <a:endParaRPr lang="pt-BR" altLang="pt-BR" smtClean="0">
              <a:solidFill>
                <a:srgbClr val="000000"/>
              </a:solidFill>
              <a:latin typeface="Tahoma" panose="020B0604030504040204" pitchFamily="34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pt-BR" altLang="pt-BR" smtClean="0"/>
              <a:t>Abra a sua apresentação com um incidente chamativo. Escolha um incidente ao qual seu público esteja relacionado. A incidência será a evidência que dará suporte à ação e prova o benefício. Iniciar com um incidente motivadora irá preparar seu público para a etapa de ação seguinte.</a:t>
            </a:r>
          </a:p>
        </p:txBody>
      </p:sp>
    </p:spTree>
    <p:extLst>
      <p:ext uri="{BB962C8B-B14F-4D97-AF65-F5344CB8AC3E}">
        <p14:creationId xmlns:p14="http://schemas.microsoft.com/office/powerpoint/2010/main" val="2041537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2068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7390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2383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0885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7995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0092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90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8860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7371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8065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2433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82319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2432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39037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98792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22942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92418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09600" y="338400"/>
            <a:ext cx="10969440" cy="125280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endParaRPr/>
          </a:p>
        </p:txBody>
      </p:sp>
      <p:sp>
        <p:nvSpPr>
          <p:cNvPr id="55" name="PlaceHolder 2"/>
          <p:cNvSpPr>
            <a:spLocks noGrp="1"/>
          </p:cNvSpPr>
          <p:nvPr>
            <p:ph type="subTitle"/>
          </p:nvPr>
        </p:nvSpPr>
        <p:spPr>
          <a:xfrm>
            <a:off x="609600" y="1604520"/>
            <a:ext cx="10728000" cy="3977280"/>
          </a:xfrm>
          <a:prstGeom prst="rect">
            <a:avLst/>
          </a:prstGeom>
        </p:spPr>
        <p:txBody>
          <a:bodyPr wrap="none" lIns="0" tIns="0" rIns="0" bIns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20645138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609600" y="122239"/>
            <a:ext cx="10972800" cy="6008687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4D64D3-D298-4FED-A34B-6073AA348389}" type="datetime1">
              <a:rPr lang="pt-BR">
                <a:solidFill>
                  <a:srgbClr val="000000"/>
                </a:solidFill>
              </a:rPr>
              <a:pPr>
                <a:defRPr/>
              </a:pPr>
              <a:t>08/07/2021</a:t>
            </a:fld>
            <a:endParaRPr lang="pt-BR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en-US">
              <a:solidFill>
                <a:srgbClr val="000000"/>
              </a:solidFill>
            </a:endParaRP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C5ACE4-20D5-4080-BBA0-EB67AC40DCF0}" type="slidenum">
              <a:rPr lang="pt-BR" altLang="en-U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pt-B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005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77AD70F-5311-4747-BC96-4FD118232963}" type="datetimeFigureOut">
              <a:rPr lang="pt-BR" smtClean="0"/>
              <a:t>08/07/2021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9E65C71-3D8A-4E8D-913C-FC4DDD953B5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68760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  <p:sldLayoutId id="2147483834" r:id="rId13"/>
    <p:sldLayoutId id="2147483835" r:id="rId14"/>
    <p:sldLayoutId id="2147483836" r:id="rId15"/>
    <p:sldLayoutId id="2147483837" r:id="rId16"/>
    <p:sldLayoutId id="2147483838" r:id="rId17"/>
    <p:sldLayoutId id="2147483839" r:id="rId18"/>
    <p:sldLayoutId id="2147483855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22547" y="1628192"/>
            <a:ext cx="8001000" cy="2971801"/>
          </a:xfrm>
        </p:spPr>
        <p:txBody>
          <a:bodyPr>
            <a:normAutofit fontScale="90000"/>
          </a:bodyPr>
          <a:lstStyle/>
          <a:p>
            <a:pPr algn="ctr"/>
            <a:r>
              <a:rPr lang="pt-BR" sz="8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PPA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Plano Plurianual DE INVESTIMENTOS</a:t>
            </a:r>
            <a:b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PARA </a:t>
            </a:r>
            <a:b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 MUNICÍPIO DE </a:t>
            </a:r>
            <a:b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PENHA/SC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22647" y="5364756"/>
            <a:ext cx="6400800" cy="194733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pt-BR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pt-BR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endParaRPr lang="pt-BR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8099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2541" y="1083958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Art. 165. § 1º - CF</a:t>
            </a:r>
          </a:p>
          <a:p>
            <a:pPr algn="ctr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PLANO PLURIANUAL (PPA):</a:t>
            </a:r>
          </a:p>
          <a:p>
            <a:pPr algn="ctr"/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lei que instituir o plano plurianual estabelecerá, de forma regionalizada, as diretrizes, objetivos e metas da administração pública federal para as despesas de capital e outras delas decorrentes e para as relativas aos programas de duração continuada. </a:t>
            </a:r>
            <a:endParaRPr lang="pt-BR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48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510283" y="822409"/>
            <a:ext cx="9009435" cy="520142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LEI ORGÂNICA MUNICIPAL</a:t>
            </a:r>
          </a:p>
          <a:p>
            <a:pPr algn="ctr"/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Art. 10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Ao Município compete prover a tudo quanto diga respeito ao seu 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interesse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local e ao bem-estar de sua população, cabendo-lhe, 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privativamente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dentre outras, as seguintes atribuições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 - elaborar o Plano Plurianual - PPA, 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Lei de Diretrizes Orçamentárias - LDO 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Lei do Orçamento Anual - LOA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------------------------------------------------------------------------------------------------------------------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Art.180-Parágrafo </a:t>
            </a: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único. O Projeto de Lei do Plano Plurianual de Investimentos (PPA</a:t>
            </a:r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será encaminhado à Câmara Municipal até dez de julho e devolvido para sanção </a:t>
            </a:r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até</a:t>
            </a:r>
          </a:p>
          <a:p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vinte e cinco de </a:t>
            </a:r>
            <a:r>
              <a:rPr lang="pt-B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Agosto </a:t>
            </a:r>
            <a:r>
              <a:rPr lang="pt-BR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 primeiro ano do mandato do Chefe do Poder Executivo Municipal</a:t>
            </a:r>
            <a:r>
              <a:rPr lang="pt-BR" dirty="0"/>
              <a:t>. </a:t>
            </a:r>
            <a:endParaRPr lang="pt-B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44682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60532" y="793789"/>
            <a:ext cx="3796496" cy="10054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PPA</a:t>
            </a:r>
          </a:p>
          <a:p>
            <a:pPr algn="ctr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PLANEJAMENTO</a:t>
            </a:r>
          </a:p>
        </p:txBody>
      </p:sp>
      <p:sp>
        <p:nvSpPr>
          <p:cNvPr id="5" name="Rectangle 4"/>
          <p:cNvSpPr/>
          <p:nvPr/>
        </p:nvSpPr>
        <p:spPr>
          <a:xfrm>
            <a:off x="1960532" y="2083952"/>
            <a:ext cx="3796496" cy="10054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LDO</a:t>
            </a:r>
          </a:p>
          <a:p>
            <a:pPr algn="ctr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PRIORIZA</a:t>
            </a:r>
          </a:p>
        </p:txBody>
      </p:sp>
      <p:sp>
        <p:nvSpPr>
          <p:cNvPr id="6" name="Rectangle 5"/>
          <p:cNvSpPr/>
          <p:nvPr/>
        </p:nvSpPr>
        <p:spPr>
          <a:xfrm>
            <a:off x="1960532" y="3400575"/>
            <a:ext cx="3796496" cy="10054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LOA</a:t>
            </a:r>
          </a:p>
          <a:p>
            <a:pPr algn="ctr"/>
            <a:r>
              <a:rPr lang="pt-BR" dirty="0"/>
              <a:t>QUANTIFICA</a:t>
            </a:r>
          </a:p>
        </p:txBody>
      </p:sp>
      <p:sp>
        <p:nvSpPr>
          <p:cNvPr id="7" name="Right Arrow 6"/>
          <p:cNvSpPr/>
          <p:nvPr/>
        </p:nvSpPr>
        <p:spPr>
          <a:xfrm>
            <a:off x="5757028" y="2447515"/>
            <a:ext cx="661410" cy="19844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TextBox 7"/>
          <p:cNvSpPr txBox="1"/>
          <p:nvPr/>
        </p:nvSpPr>
        <p:spPr>
          <a:xfrm>
            <a:off x="7165138" y="2064143"/>
            <a:ext cx="22198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ESTABELECE METAS </a:t>
            </a:r>
          </a:p>
          <a:p>
            <a:r>
              <a:rPr lang="pt-BR" dirty="0"/>
              <a:t>E PRIORIDADES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67685" y="3323952"/>
            <a:ext cx="2922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ADMINISTRAÇÃO PÚBLICA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8151333" y="2765029"/>
            <a:ext cx="13228" cy="4498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811076" y="5093476"/>
            <a:ext cx="85719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•"/>
            </a:pPr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Sistema orçamentário visa assegurar uma estrutura em que                          </a:t>
            </a:r>
          </a:p>
          <a:p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os componentes são aderentes e em harmonia (PPA, LDO, LOA) – não pode haver divergência!</a:t>
            </a:r>
          </a:p>
        </p:txBody>
      </p:sp>
    </p:spTree>
    <p:extLst>
      <p:ext uri="{BB962C8B-B14F-4D97-AF65-F5344CB8AC3E}">
        <p14:creationId xmlns:p14="http://schemas.microsoft.com/office/powerpoint/2010/main" val="2461157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/>
          </p:nvPr>
        </p:nvSpPr>
        <p:spPr>
          <a:xfrm>
            <a:off x="1919536" y="980728"/>
            <a:ext cx="8352928" cy="5472608"/>
          </a:xfrm>
        </p:spPr>
        <p:txBody>
          <a:bodyPr wrap="square">
            <a:normAutofit/>
          </a:bodyPr>
          <a:lstStyle/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4513580" algn="l"/>
              </a:tabLst>
            </a:pPr>
            <a:endParaRPr lang="pt-BR" sz="2400" dirty="0">
              <a:solidFill>
                <a:schemeClr val="tx1">
                  <a:lumMod val="90000"/>
                  <a:lumOff val="10000"/>
                </a:schemeClr>
              </a:solidFill>
              <a:latin typeface="Candara" pitchFamily="34" charset="0"/>
              <a:ea typeface="Times New Roman"/>
              <a:cs typeface="Times New Roman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  <a:tabLst>
                <a:tab pos="4513580" algn="l"/>
              </a:tabLst>
            </a:pPr>
            <a:endParaRPr lang="pt-BR" sz="2400" dirty="0" smtClean="0">
              <a:solidFill>
                <a:schemeClr val="tx1">
                  <a:lumMod val="90000"/>
                  <a:lumOff val="10000"/>
                </a:schemeClr>
              </a:solidFill>
              <a:latin typeface="+mn-lt"/>
              <a:ea typeface="Times New Roman"/>
              <a:cs typeface="Times New Roman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  <a:tabLst>
                <a:tab pos="4513580" algn="l"/>
              </a:tabLst>
            </a:pPr>
            <a:endParaRPr lang="pt-BR" sz="2400" dirty="0">
              <a:solidFill>
                <a:schemeClr val="tx1">
                  <a:lumMod val="90000"/>
                  <a:lumOff val="10000"/>
                </a:schemeClr>
              </a:solidFill>
              <a:latin typeface="+mn-lt"/>
              <a:ea typeface="Times New Roman"/>
              <a:cs typeface="Times New Roman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  <a:tabLst>
                <a:tab pos="4513580" algn="l"/>
              </a:tabLst>
            </a:pPr>
            <a:r>
              <a:rPr lang="pt-BR" sz="24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  <a:cs typeface="Times New Roman"/>
              </a:rPr>
              <a:t>Para </a:t>
            </a:r>
            <a:r>
              <a:rPr lang="pt-BR" sz="24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  <a:cs typeface="Times New Roman"/>
              </a:rPr>
              <a:t>as despesas de capital e outras delas decorrentes; e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  <a:tabLst>
                <a:tab pos="4513580" algn="l"/>
              </a:tabLst>
            </a:pPr>
            <a:r>
              <a:rPr lang="pt-BR" sz="24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  <a:cs typeface="Times New Roman"/>
              </a:rPr>
              <a:t>Para as relativas aos programas de duração continuada. </a:t>
            </a:r>
          </a:p>
          <a:p>
            <a:endParaRPr lang="pt-BR" dirty="0"/>
          </a:p>
        </p:txBody>
      </p:sp>
      <p:graphicFrame>
        <p:nvGraphicFramePr>
          <p:cNvPr id="10" name="Diagrama 9"/>
          <p:cNvGraphicFramePr/>
          <p:nvPr>
            <p:extLst/>
          </p:nvPr>
        </p:nvGraphicFramePr>
        <p:xfrm>
          <a:off x="2135560" y="1412776"/>
          <a:ext cx="7560840" cy="218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ítulo 5"/>
          <p:cNvSpPr txBox="1">
            <a:spLocks/>
          </p:cNvSpPr>
          <p:nvPr/>
        </p:nvSpPr>
        <p:spPr>
          <a:xfrm>
            <a:off x="1981200" y="548680"/>
            <a:ext cx="8227080" cy="754488"/>
          </a:xfrm>
          <a:prstGeom prst="rect">
            <a:avLst/>
          </a:prstGeom>
        </p:spPr>
        <p:txBody>
          <a:bodyPr vert="horz" wrap="none" lIns="0" tIns="0" rIns="0" bIns="0" rtlCol="0" anchor="ctr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3200" b="1" dirty="0">
                <a:solidFill>
                  <a:schemeClr val="bg1"/>
                </a:solidFill>
                <a:latin typeface="Candara" pitchFamily="34" charset="0"/>
              </a:rPr>
              <a:t>Plano Plurianual – PPA  (Art. 165, inciso I da CF/88):</a:t>
            </a:r>
            <a:endParaRPr lang="pt-BR" sz="3200" dirty="0">
              <a:solidFill>
                <a:schemeClr val="bg1"/>
              </a:solidFill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1991544" y="0"/>
            <a:ext cx="8229600" cy="33265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1800" dirty="0"/>
          </a:p>
        </p:txBody>
      </p:sp>
    </p:spTree>
    <p:extLst>
      <p:ext uri="{BB962C8B-B14F-4D97-AF65-F5344CB8AC3E}">
        <p14:creationId xmlns:p14="http://schemas.microsoft.com/office/powerpoint/2010/main" val="2922609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083873" y="2212039"/>
            <a:ext cx="3140743" cy="121525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dirty="0"/>
              <a:t>PPA</a:t>
            </a:r>
          </a:p>
          <a:p>
            <a:pPr algn="ctr"/>
            <a:r>
              <a:rPr lang="pt-BR" dirty="0"/>
              <a:t>4 ANOS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5224615" y="1788748"/>
            <a:ext cx="1174364" cy="62810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5224616" y="2689947"/>
            <a:ext cx="139285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>
            <a:endCxn id="16" idx="1"/>
          </p:cNvCxnSpPr>
          <p:nvPr/>
        </p:nvCxnSpPr>
        <p:spPr>
          <a:xfrm>
            <a:off x="5224616" y="3164329"/>
            <a:ext cx="1392851" cy="2534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060750" y="3492038"/>
            <a:ext cx="1188020" cy="7818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ounded Rectangle 13"/>
          <p:cNvSpPr/>
          <p:nvPr/>
        </p:nvSpPr>
        <p:spPr>
          <a:xfrm>
            <a:off x="6398979" y="1385938"/>
            <a:ext cx="2485284" cy="55983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LDO  01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617466" y="2309821"/>
            <a:ext cx="2485284" cy="55983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LDO  02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617466" y="3137893"/>
            <a:ext cx="2485284" cy="55983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LDO  03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770" y="4116849"/>
            <a:ext cx="2485284" cy="55983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LDO  04</a:t>
            </a:r>
          </a:p>
        </p:txBody>
      </p:sp>
      <p:sp>
        <p:nvSpPr>
          <p:cNvPr id="2" name="Retângulo de cantos arredondados 1"/>
          <p:cNvSpPr/>
          <p:nvPr/>
        </p:nvSpPr>
        <p:spPr>
          <a:xfrm>
            <a:off x="9559950" y="1464029"/>
            <a:ext cx="1540476" cy="4036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LOA 01</a:t>
            </a:r>
            <a:endParaRPr lang="pt-BR" dirty="0"/>
          </a:p>
        </p:txBody>
      </p:sp>
      <p:sp>
        <p:nvSpPr>
          <p:cNvPr id="12" name="Retângulo de cantos arredondados 11"/>
          <p:cNvSpPr/>
          <p:nvPr/>
        </p:nvSpPr>
        <p:spPr>
          <a:xfrm>
            <a:off x="9613557" y="2385483"/>
            <a:ext cx="1540476" cy="4036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LOA 02</a:t>
            </a:r>
            <a:endParaRPr lang="pt-BR" dirty="0"/>
          </a:p>
        </p:txBody>
      </p:sp>
      <p:sp>
        <p:nvSpPr>
          <p:cNvPr id="13" name="Retângulo de cantos arredondados 12"/>
          <p:cNvSpPr/>
          <p:nvPr/>
        </p:nvSpPr>
        <p:spPr>
          <a:xfrm>
            <a:off x="9613557" y="3294076"/>
            <a:ext cx="1540476" cy="4036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LOA 03</a:t>
            </a:r>
            <a:endParaRPr lang="pt-BR" dirty="0"/>
          </a:p>
        </p:txBody>
      </p:sp>
      <p:sp>
        <p:nvSpPr>
          <p:cNvPr id="18" name="Retângulo de cantos arredondados 17"/>
          <p:cNvSpPr/>
          <p:nvPr/>
        </p:nvSpPr>
        <p:spPr>
          <a:xfrm>
            <a:off x="9444681" y="4294471"/>
            <a:ext cx="1540476" cy="4036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LOA 04</a:t>
            </a:r>
            <a:endParaRPr lang="pt-BR" dirty="0"/>
          </a:p>
        </p:txBody>
      </p:sp>
      <p:cxnSp>
        <p:nvCxnSpPr>
          <p:cNvPr id="5" name="Conector de seta reta 4"/>
          <p:cNvCxnSpPr/>
          <p:nvPr/>
        </p:nvCxnSpPr>
        <p:spPr>
          <a:xfrm>
            <a:off x="9010074" y="1697607"/>
            <a:ext cx="4572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/>
          <p:nvPr/>
        </p:nvCxnSpPr>
        <p:spPr>
          <a:xfrm>
            <a:off x="9102750" y="2597339"/>
            <a:ext cx="4572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Conector de seta reta 19"/>
          <p:cNvCxnSpPr/>
          <p:nvPr/>
        </p:nvCxnSpPr>
        <p:spPr>
          <a:xfrm>
            <a:off x="9156357" y="3492038"/>
            <a:ext cx="4572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Conector de seta reta 20"/>
          <p:cNvCxnSpPr/>
          <p:nvPr/>
        </p:nvCxnSpPr>
        <p:spPr>
          <a:xfrm>
            <a:off x="8884263" y="4396767"/>
            <a:ext cx="457200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91181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464908" y="1235677"/>
            <a:ext cx="34127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RECEITA</a:t>
            </a:r>
            <a:endParaRPr lang="pt-BR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utoShape 2" descr="Receita Finanças Lucro Imposto Lucro, crescendo dinheiro, texto,  investimento, outros png | PNGW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19" y="2633662"/>
            <a:ext cx="4242486" cy="2070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0805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7175157" y="179584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graphicFrame>
        <p:nvGraphicFramePr>
          <p:cNvPr id="10" name="Group 1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5535724"/>
              </p:ext>
            </p:extLst>
          </p:nvPr>
        </p:nvGraphicFramePr>
        <p:xfrm>
          <a:off x="306028" y="1062348"/>
          <a:ext cx="11630599" cy="5295795"/>
        </p:xfrm>
        <a:graphic>
          <a:graphicData uri="http://schemas.openxmlformats.org/drawingml/2006/table">
            <a:tbl>
              <a:tblPr/>
              <a:tblGrid>
                <a:gridCol w="4774195"/>
                <a:gridCol w="1735494"/>
                <a:gridCol w="1782147"/>
                <a:gridCol w="1682371"/>
                <a:gridCol w="1656392"/>
              </a:tblGrid>
              <a:tr h="3602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 smtClean="0">
                          <a:solidFill>
                            <a:schemeClr val="bg1"/>
                          </a:solidFill>
                        </a:rPr>
                        <a:t>2022</a:t>
                      </a:r>
                      <a:endParaRPr lang="pt-BR" sz="1600" b="1" dirty="0">
                        <a:solidFill>
                          <a:schemeClr val="bg1"/>
                        </a:solidFill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 smtClean="0">
                          <a:solidFill>
                            <a:schemeClr val="bg1"/>
                          </a:solidFill>
                        </a:rPr>
                        <a:t>2023</a:t>
                      </a:r>
                      <a:endParaRPr lang="pt-BR" sz="1600" b="1" dirty="0">
                        <a:solidFill>
                          <a:schemeClr val="bg1"/>
                        </a:solidFill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 smtClean="0">
                          <a:solidFill>
                            <a:schemeClr val="bg1"/>
                          </a:solidFill>
                        </a:rPr>
                        <a:t>2024</a:t>
                      </a:r>
                      <a:endParaRPr lang="pt-BR" sz="1600" b="1" dirty="0">
                        <a:solidFill>
                          <a:schemeClr val="bg1"/>
                        </a:solidFill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600" b="1" dirty="0" smtClean="0">
                          <a:solidFill>
                            <a:schemeClr val="bg1"/>
                          </a:solidFill>
                        </a:rPr>
                        <a:t>2025</a:t>
                      </a:r>
                      <a:endParaRPr lang="pt-BR" sz="1600" b="1" dirty="0">
                        <a:solidFill>
                          <a:schemeClr val="bg1"/>
                        </a:solidFill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2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RECEITAS CORRENTES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148.459.205,13</a:t>
                      </a:r>
                      <a:endParaRPr lang="pt-BR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153.867.500,90</a:t>
                      </a:r>
                      <a:endParaRPr lang="pt-BR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159.441.583,78</a:t>
                      </a:r>
                      <a:endParaRPr lang="pt-BR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6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165.187.220,18</a:t>
                      </a:r>
                      <a:endParaRPr lang="pt-BR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18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Impostos, Taxas e Contribuições de Melhorias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55.359.708,07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57.464.847,04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59.625.368,88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61.833.073,49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50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Receita de Contribuições - COSIP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6.800.000,00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7.021.000,00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7.249.182,50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7.484.780,93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570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Receita Patrimonial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295.982,50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314.587,56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334.322,46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353.194,66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50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Receita de Serviços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603.000,00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622.500,00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642.633,74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663.421,93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50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Transferências Correntes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83.504.014,56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86.485.157,55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89.566.762,92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92.763.469,48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50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Outras Receitas Correntes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1.896.500,00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1.959.408,75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2.023.313,28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2.089.279,69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505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RECEITAS DE CAPITAL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621.900,00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623.203,25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624.548,86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625.938,19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0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Operações de Crédito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100.000,00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100.000,00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100.000,00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100.000,00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50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Alienação de Bens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54.800,00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54.800,00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54.800,00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54.800,00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50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Amortização de Empréstimos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516,25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533,03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550,35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50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Receita de Transferência de Capital</a:t>
                      </a:r>
                      <a:endParaRPr kumimoji="0" lang="pt-BR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466.600,00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467.887,00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469.215,83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470.587,84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50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Deduções </a:t>
                      </a:r>
                      <a:r>
                        <a:rPr kumimoji="0" lang="pt-BR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Fundeb</a:t>
                      </a:r>
                      <a:endParaRPr kumimoji="0" lang="pt-B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-9.446.586,21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-9.753.411,40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-10.070.208,39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-10.397.301,27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3505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TOTAL GERAL</a:t>
                      </a:r>
                    </a:p>
                  </a:txBody>
                  <a:tcPr marT="45708" marB="4570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139.634.518,92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144.737.292,75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149.995.924,25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155.415.857,10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tângulo 4"/>
          <p:cNvSpPr/>
          <p:nvPr/>
        </p:nvSpPr>
        <p:spPr>
          <a:xfrm>
            <a:off x="1861667" y="78735"/>
            <a:ext cx="79963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4000" b="1" dirty="0">
                <a:solidFill>
                  <a:schemeClr val="bg1"/>
                </a:solidFill>
              </a:rPr>
              <a:t>ESTIMATIVA DAS RECEITAS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409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555525" y="853972"/>
            <a:ext cx="24913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DESPESA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Software de Gestão - ERPFlex - Sistema ER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248" y="2940179"/>
            <a:ext cx="3492844" cy="197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3859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6260757" y="24713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graphicFrame>
        <p:nvGraphicFramePr>
          <p:cNvPr id="9" name="Group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3824495"/>
              </p:ext>
            </p:extLst>
          </p:nvPr>
        </p:nvGraphicFramePr>
        <p:xfrm>
          <a:off x="188668" y="896295"/>
          <a:ext cx="11700719" cy="5783899"/>
        </p:xfrm>
        <a:graphic>
          <a:graphicData uri="http://schemas.openxmlformats.org/drawingml/2006/table">
            <a:tbl>
              <a:tblPr/>
              <a:tblGrid>
                <a:gridCol w="3757256"/>
                <a:gridCol w="2223795"/>
                <a:gridCol w="2043404"/>
                <a:gridCol w="2080727"/>
                <a:gridCol w="1595537"/>
              </a:tblGrid>
              <a:tr h="454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ENTIDADE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2022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2023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2024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2025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Prefeitura Municipal de Penha</a:t>
                      </a:r>
                      <a:endParaRPr kumimoji="0" lang="pt-B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43.195.041,48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44.846.575,65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46.531.087,30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48.172.505,64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Câmara Municipal de Vereadores de Penha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5.987.815,67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6.203.848,15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6.425.989,29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6.653.737,64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Instituto do Meio Ambiente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700.000,00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721.000,00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745.000,00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770.000,00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Fundação Municipal de Esportes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1.000.000,00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1.032.500,00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1.066.000,00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1.099.500,00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Fundação Municipal de Cultura</a:t>
                      </a:r>
                      <a:endParaRPr kumimoji="0" lang="pt-B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503.000,00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517.800,00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534.600,00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552.500,00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Fundo Municipal de Saúde</a:t>
                      </a:r>
                      <a:endParaRPr kumimoji="0" lang="pt-B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29.867.550,00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30.881.650,00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31.940.150,00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33.110.300,00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Fundo Municipal dos Direitos da Criança e do Adolescente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552.000,00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569.868,25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588.038,73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607.211,47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Fundo Municipal de Assistência Social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1.373.500,00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1.412.088,09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1.443.143,13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1.477.639,69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Fundo Municipal de Turismo</a:t>
                      </a:r>
                      <a:endParaRPr kumimoji="0" lang="pt-B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1.160.000,00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1.200.152,00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1.238.406,00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1.278.268,00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Fundo Municipal de Educação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55.295.611,77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57.351.810,61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59.483.509,80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61.694.194,66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TOTAL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139.634.518,92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144.737.292,75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149.995.924,25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155.415.857,10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Retângulo 1"/>
          <p:cNvSpPr/>
          <p:nvPr/>
        </p:nvSpPr>
        <p:spPr>
          <a:xfrm>
            <a:off x="1023497" y="122194"/>
            <a:ext cx="100791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altLang="pt-BR" sz="4000" b="1" dirty="0">
                <a:solidFill>
                  <a:schemeClr val="bg1"/>
                </a:solidFill>
              </a:rPr>
              <a:t>ESTIMATIVA DAS </a:t>
            </a:r>
            <a:r>
              <a:rPr lang="pt-BR" altLang="pt-BR" sz="4000" b="1" dirty="0" smtClean="0">
                <a:solidFill>
                  <a:schemeClr val="bg1"/>
                </a:solidFill>
              </a:rPr>
              <a:t>DESPESAS POR ENTIDADE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227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6260757" y="24713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197708" y="122238"/>
            <a:ext cx="11878962" cy="12954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pt-BR" altLang="pt-BR" sz="2800" b="1" dirty="0" smtClean="0">
                <a:solidFill>
                  <a:schemeClr val="bg1"/>
                </a:solidFill>
              </a:rPr>
              <a:t>PREVISÃO DAS DESPESAS POR ÓRGÃO – PPA 2022-2025 </a:t>
            </a:r>
          </a:p>
        </p:txBody>
      </p:sp>
      <p:graphicFrame>
        <p:nvGraphicFramePr>
          <p:cNvPr id="7" name="Espaço Reservado para Conteúd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4745236"/>
              </p:ext>
            </p:extLst>
          </p:nvPr>
        </p:nvGraphicFramePr>
        <p:xfrm>
          <a:off x="331102" y="860940"/>
          <a:ext cx="11366627" cy="5577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1384"/>
                <a:gridCol w="1721709"/>
                <a:gridCol w="1927654"/>
                <a:gridCol w="1878227"/>
                <a:gridCol w="1927653"/>
              </a:tblGrid>
              <a:tr h="36575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ÓRGÃO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2022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2023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2024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2025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pPr marL="0" indent="0">
                        <a:buFont typeface="Courier New" panose="02070309020205020404" pitchFamily="49" charset="0"/>
                        <a:buNone/>
                      </a:pPr>
                      <a:r>
                        <a:rPr lang="pt-BR" sz="1800" dirty="0" smtClean="0"/>
                        <a:t>- Câmara Municipal de Vereadores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5.987.815,67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6.203.848,15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6.425.989,29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6.653.737,64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Secretaria de Governo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1.312.000,00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1.097.090,00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1.122.995,42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1.149.742,77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Gabinete do Vice-Prefeito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320.000,00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325.525,00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331.229,56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337.119,52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Procuradoria Geral do Município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1.097.012,50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1.121.940,40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1.147.678,46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1.174.252,97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Secretaria da</a:t>
                      </a:r>
                      <a:r>
                        <a:rPr lang="pt-BR" sz="1800" baseline="0" dirty="0" smtClean="0"/>
                        <a:t> Administração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6.469.545,00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6.673.467,70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6.884.017,87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7.613.193,73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Secretaria da Fazenda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6.005.500,00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6.120.047,50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6.289.942,77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6.465.359,60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Controladoria Interna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310.897,50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319.051,66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327.470,83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336.163,63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640104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Secretaria Municipal do Desenvolvimento Econômico</a:t>
                      </a:r>
                      <a:r>
                        <a:rPr lang="pt-BR" sz="1800" baseline="0" dirty="0" smtClean="0"/>
                        <a:t> e</a:t>
                      </a:r>
                      <a:r>
                        <a:rPr lang="pt-BR" sz="1800" dirty="0" smtClean="0"/>
                        <a:t> Sustentável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400.000,00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411.050,00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422.459,12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434.239,03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640104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pt-BR" sz="1800" dirty="0" smtClean="0"/>
                        <a:t>Secretaria de Assistência Social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pt-BR" sz="1800" dirty="0" smtClean="0"/>
                        <a:t>FMAS</a:t>
                      </a:r>
                      <a:r>
                        <a:rPr lang="pt-BR" sz="1800" baseline="0" dirty="0" smtClean="0"/>
                        <a:t> - FIA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>
                          <a:latin typeface="+mn-lt"/>
                          <a:cs typeface="Arial" panose="020B0604020202020204" pitchFamily="34" charset="0"/>
                        </a:rPr>
                        <a:t>3.842.250,00</a:t>
                      </a:r>
                      <a:endParaRPr lang="pt-BR" sz="18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>
                          <a:latin typeface="+mn-lt"/>
                          <a:cs typeface="Arial" panose="020B0604020202020204" pitchFamily="34" charset="0"/>
                        </a:rPr>
                        <a:t>3.960.919,46</a:t>
                      </a:r>
                      <a:endParaRPr lang="pt-BR" sz="18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>
                          <a:latin typeface="+mn-lt"/>
                          <a:cs typeface="Arial" panose="020B0604020202020204" pitchFamily="34" charset="0"/>
                        </a:rPr>
                        <a:t>4.074.380,01</a:t>
                      </a:r>
                      <a:endParaRPr lang="pt-BR" sz="18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>
                          <a:latin typeface="+mn-lt"/>
                          <a:cs typeface="Arial" panose="020B0604020202020204" pitchFamily="34" charset="0"/>
                        </a:rPr>
                        <a:t>4.194.371,98</a:t>
                      </a:r>
                      <a:endParaRPr lang="pt-BR" sz="180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Secretaria de Agricultura e Pesca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1.200.000,00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1.217.225,00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1.235.009,80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1.253.372,60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Secretaria de Serviços Urbanos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18.923.766,79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19.961.419,13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20.660.474,10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21.014.639,94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endParaRPr lang="pt-BR" sz="1800" dirty="0"/>
                    </a:p>
                  </a:txBody>
                  <a:tcPr marL="91443" marR="91443" marT="45703" marB="4570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598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6260757" y="24713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197708" y="122238"/>
            <a:ext cx="11878962" cy="129540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pt-BR" altLang="pt-BR" sz="2800" b="1" dirty="0" smtClean="0">
                <a:solidFill>
                  <a:schemeClr val="bg1"/>
                </a:solidFill>
              </a:rPr>
              <a:t>PREVISÃO DAS DESPESAS POR ÓRGÃO – PPA 2022-2025 </a:t>
            </a:r>
          </a:p>
        </p:txBody>
      </p:sp>
      <p:graphicFrame>
        <p:nvGraphicFramePr>
          <p:cNvPr id="7" name="Espaço Reservado para Conteúd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04040686"/>
              </p:ext>
            </p:extLst>
          </p:nvPr>
        </p:nvGraphicFramePr>
        <p:xfrm>
          <a:off x="331102" y="860940"/>
          <a:ext cx="11366627" cy="4206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11384"/>
                <a:gridCol w="1721709"/>
                <a:gridCol w="1927654"/>
                <a:gridCol w="1878227"/>
                <a:gridCol w="1927653"/>
              </a:tblGrid>
              <a:tr h="36575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ÓRGÃO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2022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2023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2024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/>
                        <a:t>2025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pPr marL="0" indent="0">
                        <a:buFont typeface="Courier New" panose="02070309020205020404" pitchFamily="49" charset="0"/>
                        <a:buNone/>
                      </a:pPr>
                      <a:r>
                        <a:rPr lang="pt-BR" sz="1800" dirty="0" smtClean="0"/>
                        <a:t>- Secretaria de Turismo e FUMTUR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1.425.000,00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1.473.764,50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1.520.910,90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1569.954,30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Secretaria de Planejamento Urbano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4.924.569,69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5.054.258,64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5.488.161,26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5.694.151,46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Fundo Municipal de Saúde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29.867.550,00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30.881.650,00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31.940.150,00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33.110.300,00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Fundo Municipal de Educação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55.295.611,77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57.351.810,61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59.483.509,80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61.694.194,66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Fundação Municipal de Esportes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1.000.000,00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1.032.500,00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1.066.000,00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1.099.500,00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Fundação Municipal de Cultura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503.000,00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517.800,00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534.600,00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552.500,00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640104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- Instituto do Meio Ambiente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700.000,00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721.000,00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745.000,00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770.000,00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640104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pt-BR" sz="1800" dirty="0" smtClean="0"/>
                        <a:t>Reserva</a:t>
                      </a:r>
                      <a:r>
                        <a:rPr lang="pt-BR" sz="1800" baseline="0" dirty="0" smtClean="0"/>
                        <a:t> de Contingência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50.000,00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50.000,00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50.000,00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dirty="0" smtClean="0"/>
                        <a:t>50.000,00</a:t>
                      </a:r>
                      <a:endParaRPr lang="pt-BR" sz="1800" dirty="0"/>
                    </a:p>
                  </a:txBody>
                  <a:tcPr marL="91443" marR="91443" marT="45703" marB="45703"/>
                </a:tc>
              </a:tr>
              <a:tr h="365755">
                <a:tc>
                  <a:txBody>
                    <a:bodyPr/>
                    <a:lstStyle/>
                    <a:p>
                      <a:r>
                        <a:rPr lang="pt-BR" sz="1800" b="1" dirty="0" smtClean="0"/>
                        <a:t>TOTAL</a:t>
                      </a:r>
                      <a:endParaRPr lang="pt-BR" sz="1800" b="1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b="1" dirty="0" smtClean="0"/>
                        <a:t>139.634.518,92</a:t>
                      </a:r>
                      <a:endParaRPr lang="pt-BR" sz="1800" b="1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b="1" dirty="0" smtClean="0"/>
                        <a:t>144.737.292,75</a:t>
                      </a:r>
                      <a:endParaRPr lang="pt-BR" sz="1800" b="1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b="1" dirty="0" smtClean="0"/>
                        <a:t>149.995.924,25</a:t>
                      </a:r>
                      <a:endParaRPr lang="pt-BR" sz="1800" b="1" dirty="0"/>
                    </a:p>
                  </a:txBody>
                  <a:tcPr marL="91443" marR="91443" marT="45703" marB="45703"/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b="1" dirty="0" smtClean="0"/>
                        <a:t>155.415.857,10</a:t>
                      </a:r>
                      <a:endParaRPr lang="pt-BR" sz="1800" b="1" dirty="0"/>
                    </a:p>
                  </a:txBody>
                  <a:tcPr marL="91443" marR="91443" marT="45703" marB="4570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793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445" y="1426290"/>
            <a:ext cx="9291109" cy="400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7508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8026" name="Group 74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820213481"/>
              </p:ext>
            </p:extLst>
          </p:nvPr>
        </p:nvGraphicFramePr>
        <p:xfrm>
          <a:off x="1539790" y="2707233"/>
          <a:ext cx="9268253" cy="3587570"/>
        </p:xfrm>
        <a:graphic>
          <a:graphicData uri="http://schemas.openxmlformats.org/drawingml/2006/table">
            <a:tbl>
              <a:tblPr/>
              <a:tblGrid>
                <a:gridCol w="2762380"/>
                <a:gridCol w="1630991"/>
                <a:gridCol w="1630991"/>
                <a:gridCol w="1630992"/>
                <a:gridCol w="1612899"/>
              </a:tblGrid>
              <a:tr h="3406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2022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2023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2024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2025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93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BASE DE CÁLCULO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88.183.423,86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91.355.506,18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94.617.647,02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97.962.773,27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APLICAÇÃO MÍNIMA – 25%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CFE  ART.212 CF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22.045.855,96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22.838.876,54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23.654.411,75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24.490.693,31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APLICAÇÃO PREVISTA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29.612.644,61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30.613.680,54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31.645.625,11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32.709.482,89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PERCENTUAL PREVISTO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33,58%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33,51%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33,44%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33,38%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54" name="Espaço Reservado para Número de Slide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4C66EE4-8E9F-46E7-A32B-30E9123E78D7}" type="slidenum">
              <a:rPr lang="pt-BR" altLang="en-US" smtClean="0">
                <a:solidFill>
                  <a:srgbClr val="000000"/>
                </a:solidFill>
              </a:rPr>
              <a:pPr/>
              <a:t>14</a:t>
            </a:fld>
            <a:endParaRPr lang="pt-BR" altLang="en-US" smtClean="0">
              <a:solidFill>
                <a:srgbClr val="000000"/>
              </a:solidFill>
            </a:endParaRP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2711451" y="333376"/>
            <a:ext cx="6983413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6000" b="1" dirty="0">
                <a:latin typeface="Times New Roman" panose="02020603050405020304" pitchFamily="18" charset="0"/>
              </a:rPr>
              <a:t>APLICAÇÃO NO ENSINO</a:t>
            </a:r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4132263" y="35925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23557" name="Rectangle 4"/>
          <p:cNvSpPr>
            <a:spLocks noChangeArrowheads="1"/>
          </p:cNvSpPr>
          <p:nvPr/>
        </p:nvSpPr>
        <p:spPr bwMode="auto">
          <a:xfrm>
            <a:off x="1992313" y="2349500"/>
            <a:ext cx="8229600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 u="sng">
              <a:solidFill>
                <a:srgbClr val="000000"/>
              </a:solidFill>
            </a:endParaRPr>
          </a:p>
        </p:txBody>
      </p:sp>
      <p:sp>
        <p:nvSpPr>
          <p:cNvPr id="23573" name="Retângulo 1"/>
          <p:cNvSpPr>
            <a:spLocks noChangeArrowheads="1"/>
          </p:cNvSpPr>
          <p:nvPr/>
        </p:nvSpPr>
        <p:spPr bwMode="auto">
          <a:xfrm>
            <a:off x="4932524" y="2184013"/>
            <a:ext cx="27046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</a:pPr>
            <a:r>
              <a:rPr lang="pt-BR" altLang="pt-BR" sz="2800" b="1" dirty="0" smtClean="0">
                <a:solidFill>
                  <a:srgbClr val="000000"/>
                </a:solidFill>
              </a:rPr>
              <a:t>PPA 2022-2025</a:t>
            </a:r>
            <a:endParaRPr lang="pt-BR" altLang="pt-BR" sz="2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22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8026" name="Group 74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860938638"/>
              </p:ext>
            </p:extLst>
          </p:nvPr>
        </p:nvGraphicFramePr>
        <p:xfrm>
          <a:off x="1348687" y="2770465"/>
          <a:ext cx="9360502" cy="3620522"/>
        </p:xfrm>
        <a:graphic>
          <a:graphicData uri="http://schemas.openxmlformats.org/drawingml/2006/table">
            <a:tbl>
              <a:tblPr/>
              <a:tblGrid>
                <a:gridCol w="2762380"/>
                <a:gridCol w="1630991"/>
                <a:gridCol w="1630991"/>
                <a:gridCol w="1630992"/>
                <a:gridCol w="1705148"/>
              </a:tblGrid>
              <a:tr h="3736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2022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2023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2024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2025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93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BASE DE CÁLCULO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88.183.423,86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91.355.506,18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94.617.647,02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97.962.773,27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APLICAÇÃO MÍNIMA – 15%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CFE  EC 29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13.227.513,57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13.703.325,92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14.192.647,05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14.694.415,99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APLICAÇÃO PREVISTA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24.084.500,00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24.723.250,00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25.402.300,00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26.180.400,00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PERCENTUAL PREVISTO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27,31%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27,06%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26,84%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26,72%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54" name="Espaço Reservado para Número de Slide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4C66EE4-8E9F-46E7-A32B-30E9123E78D7}" type="slidenum">
              <a:rPr lang="pt-BR" altLang="en-US" smtClean="0">
                <a:solidFill>
                  <a:srgbClr val="000000"/>
                </a:solidFill>
              </a:rPr>
              <a:pPr/>
              <a:t>15</a:t>
            </a:fld>
            <a:endParaRPr lang="pt-BR" altLang="en-US" smtClean="0">
              <a:solidFill>
                <a:srgbClr val="000000"/>
              </a:solidFill>
            </a:endParaRP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2711451" y="333376"/>
            <a:ext cx="6983413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6000" b="1" dirty="0">
                <a:latin typeface="Times New Roman" panose="02020603050405020304" pitchFamily="18" charset="0"/>
              </a:rPr>
              <a:t>APLICAÇÃO </a:t>
            </a:r>
            <a:r>
              <a:rPr lang="pt-BR" altLang="pt-BR" sz="6000" b="1" dirty="0" smtClean="0">
                <a:latin typeface="Times New Roman" panose="02020603050405020304" pitchFamily="18" charset="0"/>
              </a:rPr>
              <a:t>NA SAÚDE</a:t>
            </a:r>
            <a:endParaRPr lang="pt-BR" altLang="pt-BR" sz="6000" b="1" dirty="0">
              <a:latin typeface="Times New Roman" panose="02020603050405020304" pitchFamily="18" charset="0"/>
            </a:endParaRPr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4132263" y="35925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23557" name="Rectangle 4"/>
          <p:cNvSpPr>
            <a:spLocks noChangeArrowheads="1"/>
          </p:cNvSpPr>
          <p:nvPr/>
        </p:nvSpPr>
        <p:spPr bwMode="auto">
          <a:xfrm>
            <a:off x="1992313" y="2349500"/>
            <a:ext cx="8229600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 u="sng">
              <a:solidFill>
                <a:srgbClr val="000000"/>
              </a:solidFill>
            </a:endParaRPr>
          </a:p>
        </p:txBody>
      </p:sp>
      <p:sp>
        <p:nvSpPr>
          <p:cNvPr id="23573" name="Retângulo 1"/>
          <p:cNvSpPr>
            <a:spLocks noChangeArrowheads="1"/>
          </p:cNvSpPr>
          <p:nvPr/>
        </p:nvSpPr>
        <p:spPr bwMode="auto">
          <a:xfrm>
            <a:off x="4932524" y="2184013"/>
            <a:ext cx="27046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</a:pPr>
            <a:r>
              <a:rPr lang="pt-BR" altLang="pt-BR" sz="2800" b="1" dirty="0" smtClean="0">
                <a:solidFill>
                  <a:srgbClr val="000000"/>
                </a:solidFill>
              </a:rPr>
              <a:t>PPA 2022-2025</a:t>
            </a:r>
            <a:endParaRPr lang="pt-BR" altLang="pt-BR" sz="2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62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8026" name="Group 74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884899978"/>
              </p:ext>
            </p:extLst>
          </p:nvPr>
        </p:nvGraphicFramePr>
        <p:xfrm>
          <a:off x="1348687" y="2725394"/>
          <a:ext cx="9072178" cy="3665593"/>
        </p:xfrm>
        <a:graphic>
          <a:graphicData uri="http://schemas.openxmlformats.org/drawingml/2006/table">
            <a:tbl>
              <a:tblPr/>
              <a:tblGrid>
                <a:gridCol w="2762380"/>
                <a:gridCol w="1630991"/>
                <a:gridCol w="1630991"/>
                <a:gridCol w="1630992"/>
                <a:gridCol w="1416824"/>
              </a:tblGrid>
              <a:tr h="4187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2022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2023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2024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2025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93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BASE DE CÁLCULO  RCL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139.012.618,92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144.114.089,50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149.371.375,39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154.789.918,91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APLICAÇÃO MÁXIMA – 54%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CFE  LRF 19 E 20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75.066.814,21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77.821.608,33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80.660.542,71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83.586.556,21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APLICAÇÃO PREVISTA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68.133.588,72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70.907.759,22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74.347.339,51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77.972.157,67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PERCENTUAL PREVISTO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49,01%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49,20%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49,77%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50,37%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54" name="Espaço Reservado para Número de Slide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4C66EE4-8E9F-46E7-A32B-30E9123E78D7}" type="slidenum">
              <a:rPr lang="pt-BR" altLang="en-US" smtClean="0">
                <a:solidFill>
                  <a:srgbClr val="000000"/>
                </a:solidFill>
              </a:rPr>
              <a:pPr/>
              <a:t>16</a:t>
            </a:fld>
            <a:endParaRPr lang="pt-BR" altLang="en-US" smtClean="0">
              <a:solidFill>
                <a:srgbClr val="000000"/>
              </a:solidFill>
            </a:endParaRP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0" y="242887"/>
            <a:ext cx="11915191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t-BR" altLang="pt-BR" sz="6000" b="1" dirty="0">
                <a:latin typeface="Times New Roman" panose="02020603050405020304" pitchFamily="18" charset="0"/>
              </a:rPr>
              <a:t>GASTOS COM PESSOAL</a:t>
            </a:r>
          </a:p>
          <a:p>
            <a:pPr algn="ctr"/>
            <a:r>
              <a:rPr lang="pt-BR" altLang="pt-BR" sz="6000" b="1" dirty="0">
                <a:latin typeface="Times New Roman" panose="02020603050405020304" pitchFamily="18" charset="0"/>
              </a:rPr>
              <a:t>PODER </a:t>
            </a:r>
            <a:r>
              <a:rPr lang="pt-BR" altLang="pt-BR" sz="6000" b="1" dirty="0" smtClean="0">
                <a:latin typeface="Times New Roman" panose="02020603050405020304" pitchFamily="18" charset="0"/>
              </a:rPr>
              <a:t>EXECUTIVO</a:t>
            </a:r>
            <a:endParaRPr lang="pt-BR" altLang="pt-BR" sz="6000" b="1" dirty="0">
              <a:latin typeface="Times New Roman" panose="02020603050405020304" pitchFamily="18" charset="0"/>
            </a:endParaRPr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4132263" y="35925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23557" name="Rectangle 4"/>
          <p:cNvSpPr>
            <a:spLocks noChangeArrowheads="1"/>
          </p:cNvSpPr>
          <p:nvPr/>
        </p:nvSpPr>
        <p:spPr bwMode="auto">
          <a:xfrm>
            <a:off x="1992313" y="2349500"/>
            <a:ext cx="8229600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 u="sng">
              <a:solidFill>
                <a:srgbClr val="000000"/>
              </a:solidFill>
            </a:endParaRPr>
          </a:p>
        </p:txBody>
      </p:sp>
      <p:sp>
        <p:nvSpPr>
          <p:cNvPr id="23573" name="Retângulo 1"/>
          <p:cNvSpPr>
            <a:spLocks noChangeArrowheads="1"/>
          </p:cNvSpPr>
          <p:nvPr/>
        </p:nvSpPr>
        <p:spPr bwMode="auto">
          <a:xfrm>
            <a:off x="4932524" y="2184013"/>
            <a:ext cx="27046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</a:pPr>
            <a:r>
              <a:rPr lang="pt-BR" altLang="pt-BR" sz="2800" b="1" dirty="0" smtClean="0">
                <a:solidFill>
                  <a:srgbClr val="000000"/>
                </a:solidFill>
              </a:rPr>
              <a:t>PPA 2022-2025</a:t>
            </a:r>
            <a:endParaRPr lang="pt-BR" altLang="pt-BR" sz="2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37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8026" name="Group 74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24778423"/>
              </p:ext>
            </p:extLst>
          </p:nvPr>
        </p:nvGraphicFramePr>
        <p:xfrm>
          <a:off x="1348687" y="2725394"/>
          <a:ext cx="9162794" cy="3665593"/>
        </p:xfrm>
        <a:graphic>
          <a:graphicData uri="http://schemas.openxmlformats.org/drawingml/2006/table">
            <a:tbl>
              <a:tblPr/>
              <a:tblGrid>
                <a:gridCol w="2762380"/>
                <a:gridCol w="1630991"/>
                <a:gridCol w="1630991"/>
                <a:gridCol w="1630992"/>
                <a:gridCol w="1507440"/>
              </a:tblGrid>
              <a:tr h="4187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t-B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2022</a:t>
                      </a:r>
                    </a:p>
                  </a:txBody>
                  <a:tcPr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2023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2024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2025</a:t>
                      </a:r>
                    </a:p>
                  </a:txBody>
                  <a:tcPr marT="45705" marB="4570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93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BASE DE CÁLCULO  RCL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139.012.618,92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144.114.089,50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149.371.375,39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154.789.918,91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APLICAÇÃO MÁXIMA – 6%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CFE  LRF 19 E 20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8.340.757,13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8.646.453,37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8.962.282,52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9.287.951,13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APLICAÇÃO PREVISTA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2.874.151,51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2.977.847,11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3.084.474,85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3.193.794,06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5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PERCENTUAL PREVISTO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2,06%</a:t>
                      </a:r>
                    </a:p>
                  </a:txBody>
                  <a:tcPr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2,06%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2,06%</a:t>
                      </a:r>
                      <a:endParaRPr lang="pt-BR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t-B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2,07%</a:t>
                      </a:r>
                    </a:p>
                  </a:txBody>
                  <a:tcPr marT="45705" marB="4570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54" name="Espaço Reservado para Número de Slide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84C66EE4-8E9F-46E7-A32B-30E9123E78D7}" type="slidenum">
              <a:rPr lang="pt-BR" altLang="en-US" smtClean="0">
                <a:solidFill>
                  <a:srgbClr val="000000"/>
                </a:solidFill>
              </a:rPr>
              <a:pPr/>
              <a:t>17</a:t>
            </a:fld>
            <a:endParaRPr lang="pt-BR" altLang="en-US" smtClean="0">
              <a:solidFill>
                <a:srgbClr val="000000"/>
              </a:solidFill>
            </a:endParaRP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0" y="242887"/>
            <a:ext cx="11915191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t-BR" altLang="pt-BR" sz="6000" b="1" dirty="0">
                <a:latin typeface="Times New Roman" panose="02020603050405020304" pitchFamily="18" charset="0"/>
              </a:rPr>
              <a:t>GASTOS COM PESSOAL</a:t>
            </a:r>
          </a:p>
          <a:p>
            <a:pPr algn="ctr"/>
            <a:r>
              <a:rPr lang="pt-BR" altLang="pt-BR" sz="6000" b="1" dirty="0">
                <a:latin typeface="Times New Roman" panose="02020603050405020304" pitchFamily="18" charset="0"/>
              </a:rPr>
              <a:t>PODER LEGISLATIVO</a:t>
            </a:r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4132263" y="35925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23557" name="Rectangle 4"/>
          <p:cNvSpPr>
            <a:spLocks noChangeArrowheads="1"/>
          </p:cNvSpPr>
          <p:nvPr/>
        </p:nvSpPr>
        <p:spPr bwMode="auto">
          <a:xfrm>
            <a:off x="1992313" y="2349500"/>
            <a:ext cx="8229600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>
              <a:solidFill>
                <a:srgbClr val="000000"/>
              </a:solidFill>
            </a:endParaRPr>
          </a:p>
          <a:p>
            <a:pPr algn="ctr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  <a:buFont typeface="Wingdings" panose="05000000000000000000" pitchFamily="2" charset="2"/>
              <a:buNone/>
            </a:pPr>
            <a:endParaRPr lang="pt-BR" altLang="pt-BR" sz="2600" u="sng">
              <a:solidFill>
                <a:srgbClr val="000000"/>
              </a:solidFill>
            </a:endParaRPr>
          </a:p>
        </p:txBody>
      </p:sp>
      <p:sp>
        <p:nvSpPr>
          <p:cNvPr id="23573" name="Retângulo 1"/>
          <p:cNvSpPr>
            <a:spLocks noChangeArrowheads="1"/>
          </p:cNvSpPr>
          <p:nvPr/>
        </p:nvSpPr>
        <p:spPr bwMode="auto">
          <a:xfrm>
            <a:off x="4932524" y="2184013"/>
            <a:ext cx="27046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330066"/>
              </a:buClr>
              <a:buSzPct val="70000"/>
            </a:pPr>
            <a:r>
              <a:rPr lang="pt-BR" altLang="pt-BR" sz="2800" b="1" dirty="0" smtClean="0">
                <a:solidFill>
                  <a:srgbClr val="000000"/>
                </a:solidFill>
              </a:rPr>
              <a:t>PPA 2022-2025</a:t>
            </a:r>
            <a:endParaRPr lang="pt-BR" altLang="pt-BR" sz="2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26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608621" y="367700"/>
            <a:ext cx="106198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Resumo das Ações de Investimentos para o PPA 2022 - 2025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9" descr="bandeira_penh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105" y="1560813"/>
            <a:ext cx="6553200" cy="4559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33269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70701" y="1993556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Projeto:1.028-Construção, Ampliação e reforma da sede da Câmara Municipal de Vereadores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R$ 1.197.563,14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1.240.769,63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1.285.197,86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1.330.747,53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014" y="465265"/>
            <a:ext cx="780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CÂMARA MUNICIPAL DE VEREADORES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2274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70701" y="1993556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Projeto:1.002-Construção, Ampliação e reforma do Paço Municipal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R$ 310.000,00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310.000,00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310.000,00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014" y="465265"/>
            <a:ext cx="780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SECRETARIA DA ADMINISTRAÇÃO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2527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5387" y="1392194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Projeto:1.010-Construção, Ampliação e Reforma de Praças, Parques e Passeios Públicos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R$ 90.000,00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90.000,00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014" y="465265"/>
            <a:ext cx="780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SECRETARIA DE SERVIÇOS URBANOS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09515" y="3966518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Projeto:1.012-Pavimentação e Drenagem das Vias Municipais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R$ 360.000,00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360.100,00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360.200,00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360.300,00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419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5387" y="1392194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Projeto:1.013-Reforma e Ampliação de Cemitérios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R$ 50.000,00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014" y="465265"/>
            <a:ext cx="780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SECRETARIA DE SERVIÇOS URBANOS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09515" y="3966518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Projeto:1.014-Construção e Reforma de Abrigos de Passageiros de Transportes Públicos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R$ 40.000,00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40.000,00</a:t>
            </a:r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2265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5387" y="1392194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Projeto:1.015-Desapropriação de áreas para infraestrutura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  10.000,00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10.000,00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100.000,00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014" y="465265"/>
            <a:ext cx="780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SECRETARIA DE SERVIÇOS URBANOS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09515" y="3966518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Projeto:1.017-Construção de Pontes e Pontilhões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  10.000,00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2023: R$ 100.000,00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2024: R$   10.000,00</a:t>
            </a:r>
          </a:p>
          <a:p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2025: R$ 100.000,00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48190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5387" y="2108886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Projeto:1.022-Construção, Ampliação e Reforma de Unidades de Saúde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R$ 103.200,00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103.200,00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103.200,00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103.200,00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014" y="465265"/>
            <a:ext cx="780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FUNDO MUNICIPAL DE SAÚDE</a:t>
            </a:r>
          </a:p>
        </p:txBody>
      </p:sp>
    </p:spTree>
    <p:extLst>
      <p:ext uri="{BB962C8B-B14F-4D97-AF65-F5344CB8AC3E}">
        <p14:creationId xmlns:p14="http://schemas.microsoft.com/office/powerpoint/2010/main" val="20383343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5386" y="1326292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Projeto:1.025-Construção e Ampliação do CRAS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R$ 1.088,78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014" y="465265"/>
            <a:ext cx="780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FUNDO MUNICIPAL DE ASSISTÊNCIA SOCIAL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95386" y="3669956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Projeto:1.029-Construção do Centro de Convivência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       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14580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5386" y="1326292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Projeto:1.030-Reforma e Ampliação da Sede da Secretaria de Assistência Social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       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014" y="465265"/>
            <a:ext cx="780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FUNDO MUNICIPAL DE ASSISTÊNCIA SOCIAL</a:t>
            </a:r>
          </a:p>
        </p:txBody>
      </p:sp>
    </p:spTree>
    <p:extLst>
      <p:ext uri="{BB962C8B-B14F-4D97-AF65-F5344CB8AC3E}">
        <p14:creationId xmlns:p14="http://schemas.microsoft.com/office/powerpoint/2010/main" val="5562993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5387" y="1894703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Projeto:1.006-Construção e Reforma de Portal Turístico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       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014" y="465265"/>
            <a:ext cx="780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FUNDO MUNICIPAL DE TURISMO</a:t>
            </a:r>
          </a:p>
        </p:txBody>
      </p:sp>
    </p:spTree>
    <p:extLst>
      <p:ext uri="{BB962C8B-B14F-4D97-AF65-F5344CB8AC3E}">
        <p14:creationId xmlns:p14="http://schemas.microsoft.com/office/powerpoint/2010/main" val="4894524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5387" y="1894703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Projeto:1.027-Construção Do Mercado Público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R$ 2.000,00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014" y="465265"/>
            <a:ext cx="780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FUNDAÇÃO MUNICIPAL DE CULTURA</a:t>
            </a:r>
          </a:p>
        </p:txBody>
      </p:sp>
    </p:spTree>
    <p:extLst>
      <p:ext uri="{BB962C8B-B14F-4D97-AF65-F5344CB8AC3E}">
        <p14:creationId xmlns:p14="http://schemas.microsoft.com/office/powerpoint/2010/main" val="3872157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5387" y="1408670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Projeto:1.003-Construção, Ampliação e Reforma de Unidade de Ensino Fundamental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 1.720.000,00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1.540.000,00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1.300.000,00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1.400.000,00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23014" y="465265"/>
            <a:ext cx="7803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FUNDO MUNICIPAL DE EDUCAÇÃO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14806" y="4032421"/>
            <a:ext cx="11458833" cy="203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Projeto:1.004-Construção, Ampliação e Reforma de Unidades de Ensino Infantil</a:t>
            </a:r>
          </a:p>
          <a:p>
            <a:endParaRPr lang="pt-BR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2022: R$  1.100.000,00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1.300.000,00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1.600.000,00</a:t>
            </a:r>
          </a:p>
          <a:p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2025: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R$ </a:t>
            </a:r>
            <a:r>
              <a:rPr lang="pt-B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1.100.000,00</a:t>
            </a:r>
          </a:p>
          <a:p>
            <a:endParaRPr lang="pt-B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05753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395416" y="113400"/>
            <a:ext cx="11079892" cy="603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sz="32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Audiência Pública</a:t>
            </a:r>
            <a:r>
              <a:rPr lang="pt-BR" sz="32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:</a:t>
            </a:r>
          </a:p>
          <a:p>
            <a:pPr algn="ctr" eaLnBrk="1" hangingPunct="1">
              <a:defRPr/>
            </a:pPr>
            <a:endParaRPr lang="pt-BR" sz="3200" b="1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</a:endParaRPr>
          </a:p>
          <a:p>
            <a:pPr eaLnBrk="1" hangingPunct="1">
              <a:defRPr/>
            </a:pPr>
            <a:endParaRPr lang="pt-BR" sz="1000" b="1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</a:endParaRPr>
          </a:p>
          <a:p>
            <a:pPr algn="ctr" eaLnBrk="1" hangingPunct="1">
              <a:defRPr/>
            </a:pPr>
            <a:r>
              <a:rPr lang="pt-BR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“PROPOSTA PLANO PLURIANUAL DE INVESTIMENTOS QUADRIÊNIO 2022/2025 DO MUNICÍPIO DE PENHA/SC”</a:t>
            </a:r>
            <a:endParaRPr lang="pt-BR" sz="2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</a:endParaRPr>
          </a:p>
          <a:p>
            <a:pPr algn="ctr" eaLnBrk="1" hangingPunct="1">
              <a:defRPr/>
            </a:pPr>
            <a:endParaRPr lang="pt-BR" sz="10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</a:endParaRPr>
          </a:p>
          <a:p>
            <a:pPr algn="ctr"/>
            <a:r>
              <a:rPr lang="pt-BR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</a:rPr>
              <a:t>Julho/2021</a:t>
            </a:r>
            <a:endParaRPr lang="pt-BR" sz="26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  <a:cs typeface="Times New Roman" panose="02020603050405020304" pitchFamily="18" charset="0"/>
            </a:endParaRPr>
          </a:p>
          <a:p>
            <a:pPr algn="ctr"/>
            <a:endParaRPr lang="pt-BR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  <a:cs typeface="Times New Roman" panose="02020603050405020304" pitchFamily="18" charset="0"/>
            </a:endParaRPr>
          </a:p>
          <a:p>
            <a:pPr algn="ctr"/>
            <a:endParaRPr lang="pt-BR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Times New Roman" panose="02020603050405020304" pitchFamily="18" charset="0"/>
              </a:rPr>
              <a:t>Direção:</a:t>
            </a:r>
          </a:p>
          <a:p>
            <a:pPr algn="ctr"/>
            <a:endParaRPr lang="pt-BR" sz="2600" b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Membros 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da GPCPPA 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(</a:t>
            </a: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Grupo de Coordenação do Plano Plurianual de Investimento)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cs typeface="Times New Roman" panose="02020603050405020304" pitchFamily="18" charset="0"/>
              </a:rPr>
              <a:t>Portaria nº 1.076/21.</a:t>
            </a:r>
          </a:p>
          <a:p>
            <a:pPr eaLnBrk="1" hangingPunct="1">
              <a:defRPr/>
            </a:pPr>
            <a:endParaRPr lang="pt-BR" sz="2600" b="1" dirty="0"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</a:endParaRPr>
          </a:p>
          <a:p>
            <a:pPr eaLnBrk="1" hangingPunct="1">
              <a:defRPr/>
            </a:pPr>
            <a:endParaRPr lang="pt-BR" sz="1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0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utoUpdateAnimBg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770</TotalTime>
  <Words>1631</Words>
  <Application>Microsoft Office PowerPoint</Application>
  <PresentationFormat>Widescreen</PresentationFormat>
  <Paragraphs>571</Paragraphs>
  <Slides>30</Slides>
  <Notes>5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41" baseType="lpstr">
      <vt:lpstr>Arial</vt:lpstr>
      <vt:lpstr>Book Antiqua</vt:lpstr>
      <vt:lpstr>Calibri</vt:lpstr>
      <vt:lpstr>Candara</vt:lpstr>
      <vt:lpstr>Century Gothic</vt:lpstr>
      <vt:lpstr>Courier New</vt:lpstr>
      <vt:lpstr>Tahoma</vt:lpstr>
      <vt:lpstr>Times New Roman</vt:lpstr>
      <vt:lpstr>Wingdings</vt:lpstr>
      <vt:lpstr>Wingdings 3</vt:lpstr>
      <vt:lpstr>Fatia</vt:lpstr>
      <vt:lpstr>PPA Plano Plurianual DE INVESTIMENTOS PARA  O MUNICÍPIO DE  PENHA/SC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PPA (Plano Plurianual)</dc:title>
  <dc:creator>SEFAZ</dc:creator>
  <cp:lastModifiedBy>FAZENDA</cp:lastModifiedBy>
  <cp:revision>103</cp:revision>
  <dcterms:created xsi:type="dcterms:W3CDTF">2021-06-14T20:01:09Z</dcterms:created>
  <dcterms:modified xsi:type="dcterms:W3CDTF">2021-07-08T17:45:31Z</dcterms:modified>
</cp:coreProperties>
</file>